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4"/>
  </p:notesMasterIdLst>
  <p:sldIdLst>
    <p:sldId id="256" r:id="rId2"/>
    <p:sldId id="272" r:id="rId3"/>
    <p:sldId id="333" r:id="rId4"/>
    <p:sldId id="335" r:id="rId5"/>
    <p:sldId id="336" r:id="rId6"/>
    <p:sldId id="318" r:id="rId7"/>
    <p:sldId id="329" r:id="rId8"/>
    <p:sldId id="274" r:id="rId9"/>
    <p:sldId id="337" r:id="rId10"/>
    <p:sldId id="338" r:id="rId11"/>
    <p:sldId id="328" r:id="rId12"/>
    <p:sldId id="270" r:id="rId13"/>
    <p:sldId id="275" r:id="rId14"/>
    <p:sldId id="271" r:id="rId15"/>
    <p:sldId id="277" r:id="rId16"/>
    <p:sldId id="259" r:id="rId17"/>
    <p:sldId id="280" r:id="rId18"/>
    <p:sldId id="260" r:id="rId19"/>
    <p:sldId id="261" r:id="rId20"/>
    <p:sldId id="287" r:id="rId21"/>
    <p:sldId id="283" r:id="rId22"/>
    <p:sldId id="286" r:id="rId23"/>
    <p:sldId id="265" r:id="rId24"/>
    <p:sldId id="289" r:id="rId25"/>
    <p:sldId id="290" r:id="rId26"/>
    <p:sldId id="288" r:id="rId27"/>
    <p:sldId id="315" r:id="rId28"/>
    <p:sldId id="291" r:id="rId29"/>
    <p:sldId id="292" r:id="rId30"/>
    <p:sldId id="293" r:id="rId31"/>
    <p:sldId id="295" r:id="rId32"/>
    <p:sldId id="313" r:id="rId33"/>
    <p:sldId id="330" r:id="rId34"/>
    <p:sldId id="331" r:id="rId35"/>
    <p:sldId id="312" r:id="rId36"/>
    <p:sldId id="262" r:id="rId37"/>
    <p:sldId id="343" r:id="rId38"/>
    <p:sldId id="345" r:id="rId39"/>
    <p:sldId id="344" r:id="rId40"/>
    <p:sldId id="341" r:id="rId41"/>
    <p:sldId id="342" r:id="rId42"/>
    <p:sldId id="296" r:id="rId43"/>
    <p:sldId id="326" r:id="rId44"/>
    <p:sldId id="327" r:id="rId45"/>
    <p:sldId id="323" r:id="rId46"/>
    <p:sldId id="301" r:id="rId47"/>
    <p:sldId id="302" r:id="rId48"/>
    <p:sldId id="303" r:id="rId49"/>
    <p:sldId id="324" r:id="rId50"/>
    <p:sldId id="325" r:id="rId51"/>
    <p:sldId id="314" r:id="rId52"/>
    <p:sldId id="316" r:id="rId53"/>
    <p:sldId id="332" r:id="rId54"/>
    <p:sldId id="297" r:id="rId55"/>
    <p:sldId id="305" r:id="rId56"/>
    <p:sldId id="306" r:id="rId57"/>
    <p:sldId id="307" r:id="rId58"/>
    <p:sldId id="308" r:id="rId59"/>
    <p:sldId id="309" r:id="rId60"/>
    <p:sldId id="310" r:id="rId61"/>
    <p:sldId id="346" r:id="rId62"/>
    <p:sldId id="34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33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4" autoAdjust="0"/>
    <p:restoredTop sz="85628" autoAdjust="0"/>
  </p:normalViewPr>
  <p:slideViewPr>
    <p:cSldViewPr>
      <p:cViewPr>
        <p:scale>
          <a:sx n="50" d="100"/>
          <a:sy n="50" d="100"/>
        </p:scale>
        <p:origin x="1482" y="61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CC492-2A21-4D00-AA28-9549A913A616}" type="datetimeFigureOut">
              <a:rPr lang="en-SG" smtClean="0"/>
              <a:t>10/8/2023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D7BC89-9334-4FDD-BA42-551323CBA62C}" type="slidenum">
              <a:rPr lang="en-SG" smtClean="0"/>
              <a:t>‹#›</a:t>
            </a:fld>
            <a:endParaRPr lang="en-SG"/>
          </a:p>
        </p:txBody>
      </p:sp>
    </p:spTree>
    <p:extLst>
      <p:ext uri="{BB962C8B-B14F-4D97-AF65-F5344CB8AC3E}">
        <p14:creationId xmlns:p14="http://schemas.microsoft.com/office/powerpoint/2010/main" val="4239555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min</a:t>
            </a:r>
          </a:p>
        </p:txBody>
      </p:sp>
      <p:sp>
        <p:nvSpPr>
          <p:cNvPr id="4" name="Slide Number Placeholder 3"/>
          <p:cNvSpPr>
            <a:spLocks noGrp="1"/>
          </p:cNvSpPr>
          <p:nvPr>
            <p:ph type="sldNum" sz="quarter" idx="5"/>
          </p:nvPr>
        </p:nvSpPr>
        <p:spPr/>
        <p:txBody>
          <a:bodyPr/>
          <a:lstStyle/>
          <a:p>
            <a:fld id="{E4D7BC89-9334-4FDD-BA42-551323CBA62C}" type="slidenum">
              <a:rPr lang="en-SG" smtClean="0"/>
              <a:t>1</a:t>
            </a:fld>
            <a:endParaRPr lang="en-SG"/>
          </a:p>
        </p:txBody>
      </p:sp>
    </p:spTree>
    <p:extLst>
      <p:ext uri="{BB962C8B-B14F-4D97-AF65-F5344CB8AC3E}">
        <p14:creationId xmlns:p14="http://schemas.microsoft.com/office/powerpoint/2010/main" val="4264343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min</a:t>
            </a:r>
          </a:p>
        </p:txBody>
      </p:sp>
      <p:sp>
        <p:nvSpPr>
          <p:cNvPr id="4" name="Slide Number Placeholder 3"/>
          <p:cNvSpPr>
            <a:spLocks noGrp="1"/>
          </p:cNvSpPr>
          <p:nvPr>
            <p:ph type="sldNum" sz="quarter" idx="5"/>
          </p:nvPr>
        </p:nvSpPr>
        <p:spPr/>
        <p:txBody>
          <a:bodyPr/>
          <a:lstStyle/>
          <a:p>
            <a:fld id="{E4D7BC89-9334-4FDD-BA42-551323CBA62C}" type="slidenum">
              <a:rPr lang="en-SG" smtClean="0"/>
              <a:t>10</a:t>
            </a:fld>
            <a:endParaRPr lang="en-SG"/>
          </a:p>
        </p:txBody>
      </p:sp>
    </p:spTree>
    <p:extLst>
      <p:ext uri="{BB962C8B-B14F-4D97-AF65-F5344CB8AC3E}">
        <p14:creationId xmlns:p14="http://schemas.microsoft.com/office/powerpoint/2010/main" val="495231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1min</a:t>
            </a:r>
          </a:p>
          <a:p>
            <a:r>
              <a:rPr lang="en-SG" dirty="0"/>
              <a:t>I’m not a</a:t>
            </a:r>
            <a:r>
              <a:rPr lang="en-SG" baseline="0" dirty="0"/>
              <a:t> historian so I’ll would go into details of this. However something quite worthwhile for you to discover is how Stonehenge or similar ancient constructs were used as calendar devices. You can self read on a bus or train…</a:t>
            </a:r>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12</a:t>
            </a:fld>
            <a:endParaRPr lang="en-SG"/>
          </a:p>
        </p:txBody>
      </p:sp>
    </p:spTree>
    <p:extLst>
      <p:ext uri="{BB962C8B-B14F-4D97-AF65-F5344CB8AC3E}">
        <p14:creationId xmlns:p14="http://schemas.microsoft.com/office/powerpoint/2010/main" val="3505255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1min</a:t>
            </a:r>
          </a:p>
          <a:p>
            <a:r>
              <a:rPr lang="en-SG" dirty="0"/>
              <a:t>This</a:t>
            </a:r>
            <a:r>
              <a:rPr lang="en-SG" baseline="0" dirty="0"/>
              <a:t> set of </a:t>
            </a:r>
            <a:r>
              <a:rPr lang="en-SG" baseline="0" dirty="0" err="1"/>
              <a:t>chinese</a:t>
            </a:r>
            <a:r>
              <a:rPr lang="en-SG" baseline="0" dirty="0"/>
              <a:t> star maps is really quite amazing. Can you find the big dipper in this drawing?</a:t>
            </a:r>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13</a:t>
            </a:fld>
            <a:endParaRPr lang="en-SG"/>
          </a:p>
        </p:txBody>
      </p:sp>
    </p:spTree>
    <p:extLst>
      <p:ext uri="{BB962C8B-B14F-4D97-AF65-F5344CB8AC3E}">
        <p14:creationId xmlns:p14="http://schemas.microsoft.com/office/powerpoint/2010/main" val="804942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min</a:t>
            </a:r>
          </a:p>
          <a:p>
            <a:r>
              <a:rPr lang="en-SG" dirty="0"/>
              <a:t>At around</a:t>
            </a:r>
            <a:r>
              <a:rPr lang="en-SG" baseline="0" dirty="0"/>
              <a:t> 300BC, </a:t>
            </a:r>
            <a:r>
              <a:rPr lang="en-SG" dirty="0"/>
              <a:t>Plato, Aristotle and their students formed a major school of thought. They were one of the first people who try to use models to make sense of our world. Although now we know that their models are not sufficiently scientific, they have nevertheless helped to shape how modern scientists think.</a:t>
            </a:r>
          </a:p>
        </p:txBody>
      </p:sp>
      <p:sp>
        <p:nvSpPr>
          <p:cNvPr id="4" name="Slide Number Placeholder 3"/>
          <p:cNvSpPr>
            <a:spLocks noGrp="1"/>
          </p:cNvSpPr>
          <p:nvPr>
            <p:ph type="sldNum" sz="quarter" idx="5"/>
          </p:nvPr>
        </p:nvSpPr>
        <p:spPr/>
        <p:txBody>
          <a:bodyPr/>
          <a:lstStyle/>
          <a:p>
            <a:fld id="{E4D7BC89-9334-4FDD-BA42-551323CBA62C}" type="slidenum">
              <a:rPr lang="en-SG" smtClean="0"/>
              <a:t>14</a:t>
            </a:fld>
            <a:endParaRPr lang="en-SG"/>
          </a:p>
        </p:txBody>
      </p:sp>
    </p:spTree>
    <p:extLst>
      <p:ext uri="{BB962C8B-B14F-4D97-AF65-F5344CB8AC3E}">
        <p14:creationId xmlns:p14="http://schemas.microsoft.com/office/powerpoint/2010/main" val="3571493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 min</a:t>
            </a:r>
          </a:p>
          <a:p>
            <a:r>
              <a:rPr lang="en-SG" dirty="0"/>
              <a:t>In their model of the universe, the unmoving earth is at the centre, with the sun, moon, planets and stars orbit around earth.</a:t>
            </a:r>
            <a:br>
              <a:rPr lang="en-SG" dirty="0"/>
            </a:br>
            <a:br>
              <a:rPr lang="en-SG" dirty="0"/>
            </a:br>
            <a:r>
              <a:rPr lang="en-SG" dirty="0"/>
              <a:t>Why unmoving Earth? Partly due to the mystic belief that Earth is at the </a:t>
            </a:r>
            <a:r>
              <a:rPr lang="en-SG" dirty="0" err="1"/>
              <a:t>center</a:t>
            </a:r>
            <a:r>
              <a:rPr lang="en-SG" dirty="0"/>
              <a:t> of the universe. And also partly due to the lack of evidence that suggest otherwise. It should</a:t>
            </a:r>
            <a:r>
              <a:rPr lang="en-SG" baseline="0" dirty="0"/>
              <a:t> be noted that a</a:t>
            </a:r>
            <a:r>
              <a:rPr lang="en-SG" dirty="0"/>
              <a:t>stronomical observations were not accurate enough to detect stellar parallax.</a:t>
            </a:r>
          </a:p>
        </p:txBody>
      </p:sp>
      <p:sp>
        <p:nvSpPr>
          <p:cNvPr id="4" name="Slide Number Placeholder 3"/>
          <p:cNvSpPr>
            <a:spLocks noGrp="1"/>
          </p:cNvSpPr>
          <p:nvPr>
            <p:ph type="sldNum" sz="quarter" idx="5"/>
          </p:nvPr>
        </p:nvSpPr>
        <p:spPr/>
        <p:txBody>
          <a:bodyPr/>
          <a:lstStyle/>
          <a:p>
            <a:fld id="{E4D7BC89-9334-4FDD-BA42-551323CBA62C}" type="slidenum">
              <a:rPr lang="en-SG" smtClean="0"/>
              <a:t>15</a:t>
            </a:fld>
            <a:endParaRPr lang="en-SG"/>
          </a:p>
        </p:txBody>
      </p:sp>
    </p:spTree>
    <p:extLst>
      <p:ext uri="{BB962C8B-B14F-4D97-AF65-F5344CB8AC3E}">
        <p14:creationId xmlns:p14="http://schemas.microsoft.com/office/powerpoint/2010/main" val="88339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3 min</a:t>
            </a:r>
          </a:p>
          <a:p>
            <a:r>
              <a:rPr lang="en-SG" dirty="0"/>
              <a:t>But there is something peculiar about planets. </a:t>
            </a:r>
          </a:p>
          <a:p>
            <a:r>
              <a:rPr lang="en-SG" dirty="0"/>
              <a:t>Stars pretty much stay in their relative positions everyday. The constellation </a:t>
            </a:r>
            <a:r>
              <a:rPr lang="en-SG" dirty="0" err="1"/>
              <a:t>scorpio</a:t>
            </a:r>
            <a:r>
              <a:rPr lang="en-SG" dirty="0"/>
              <a:t> does not change shape to become a rooster. But the position of planets do change! They “wander” from constellations to constellation. How planets drift is usually from east to west, but in some months they go the opposite way. This have been observed for by ancient astronomers but the Aristotle model cannot quite account for this. </a:t>
            </a:r>
          </a:p>
          <a:p>
            <a:r>
              <a:rPr lang="en-SG" dirty="0"/>
              <a:t>Or show it</a:t>
            </a:r>
            <a:r>
              <a:rPr lang="en-SG" baseline="0" dirty="0"/>
              <a:t> live on </a:t>
            </a:r>
            <a:r>
              <a:rPr lang="en-SG" baseline="0" dirty="0" err="1"/>
              <a:t>stellarium</a:t>
            </a:r>
            <a:r>
              <a:rPr lang="en-SG" baseline="0" dirty="0"/>
              <a:t> (not web) </a:t>
            </a:r>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16</a:t>
            </a:fld>
            <a:endParaRPr lang="en-SG"/>
          </a:p>
        </p:txBody>
      </p:sp>
    </p:spTree>
    <p:extLst>
      <p:ext uri="{BB962C8B-B14F-4D97-AF65-F5344CB8AC3E}">
        <p14:creationId xmlns:p14="http://schemas.microsoft.com/office/powerpoint/2010/main" val="267877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min</a:t>
            </a:r>
          </a:p>
          <a:p>
            <a:r>
              <a:rPr lang="en-SG" dirty="0"/>
              <a:t>It took a math geek to come up with a solution. Ptolemy introduced the concept of “Circles within a circle”. </a:t>
            </a:r>
          </a:p>
        </p:txBody>
      </p:sp>
      <p:sp>
        <p:nvSpPr>
          <p:cNvPr id="4" name="Slide Number Placeholder 3"/>
          <p:cNvSpPr>
            <a:spLocks noGrp="1"/>
          </p:cNvSpPr>
          <p:nvPr>
            <p:ph type="sldNum" sz="quarter" idx="5"/>
          </p:nvPr>
        </p:nvSpPr>
        <p:spPr/>
        <p:txBody>
          <a:bodyPr/>
          <a:lstStyle/>
          <a:p>
            <a:fld id="{E4D7BC89-9334-4FDD-BA42-551323CBA62C}" type="slidenum">
              <a:rPr lang="en-SG" smtClean="0"/>
              <a:t>17</a:t>
            </a:fld>
            <a:endParaRPr lang="en-SG"/>
          </a:p>
        </p:txBody>
      </p:sp>
    </p:spTree>
    <p:extLst>
      <p:ext uri="{BB962C8B-B14F-4D97-AF65-F5344CB8AC3E}">
        <p14:creationId xmlns:p14="http://schemas.microsoft.com/office/powerpoint/2010/main" val="1723291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epicycles or circles in circles, he can create the exact</a:t>
            </a:r>
            <a:r>
              <a:rPr lang="en-US" baseline="0" dirty="0"/>
              <a:t> paths of planets including the retrograde motion. </a:t>
            </a:r>
          </a:p>
          <a:p>
            <a:endParaRPr lang="en-US" baseline="0" dirty="0"/>
          </a:p>
          <a:p>
            <a:r>
              <a:rPr lang="en-US" baseline="0" dirty="0"/>
              <a:t>In fact his method can be pushed to the extreme. See this video </a:t>
            </a:r>
            <a:endParaRPr lang="en-US" dirty="0"/>
          </a:p>
          <a:p>
            <a:r>
              <a:rPr lang="en-SG" dirty="0"/>
              <a:t>https://www.youtube.com/watch?v=r6sGWTCMz2k</a:t>
            </a:r>
          </a:p>
          <a:p>
            <a:r>
              <a:rPr lang="en-SG" dirty="0"/>
              <a:t>Any closed path</a:t>
            </a:r>
            <a:r>
              <a:rPr lang="en-SG" baseline="0" dirty="0"/>
              <a:t> can be recreated using a number epicycles. </a:t>
            </a:r>
          </a:p>
          <a:p>
            <a:r>
              <a:rPr lang="en-US" baseline="0" dirty="0"/>
              <a:t>The beautiful result is now known as a </a:t>
            </a:r>
            <a:r>
              <a:rPr lang="en-US" baseline="0" dirty="0" err="1"/>
              <a:t>fourier</a:t>
            </a:r>
            <a:r>
              <a:rPr lang="en-US" baseline="0" dirty="0"/>
              <a:t> series, which if you are interested, you can read Ervin’s very gentle and </a:t>
            </a:r>
            <a:r>
              <a:rPr lang="en-US" baseline="0" dirty="0" err="1"/>
              <a:t>humourous</a:t>
            </a:r>
            <a:r>
              <a:rPr lang="en-US" baseline="0" dirty="0"/>
              <a:t> introduction to </a:t>
            </a:r>
            <a:r>
              <a:rPr lang="en-US" baseline="0" dirty="0" err="1"/>
              <a:t>fourier</a:t>
            </a:r>
            <a:r>
              <a:rPr lang="en-US" baseline="0" dirty="0"/>
              <a:t> series and/or watch this video</a:t>
            </a:r>
            <a:endParaRPr lang="en-SG" dirty="0"/>
          </a:p>
          <a:p>
            <a:r>
              <a:rPr lang="en-SG" dirty="0"/>
              <a:t>https://www.youtube.com/watch?v=qS4H6PEcCCA </a:t>
            </a:r>
          </a:p>
          <a:p>
            <a:endParaRPr lang="en-SG" dirty="0"/>
          </a:p>
          <a:p>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18</a:t>
            </a:fld>
            <a:endParaRPr lang="en-SG"/>
          </a:p>
        </p:txBody>
      </p:sp>
    </p:spTree>
    <p:extLst>
      <p:ext uri="{BB962C8B-B14F-4D97-AF65-F5344CB8AC3E}">
        <p14:creationId xmlns:p14="http://schemas.microsoft.com/office/powerpoint/2010/main" val="917536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a:t>
            </a:r>
          </a:p>
          <a:p>
            <a:r>
              <a:rPr lang="en-US" dirty="0"/>
              <a:t>Aristotle’s school</a:t>
            </a:r>
            <a:r>
              <a:rPr lang="en-US" baseline="0" dirty="0"/>
              <a:t> was so influential that non-geocentric models were ignored. </a:t>
            </a:r>
          </a:p>
          <a:p>
            <a:r>
              <a:rPr lang="en-US" dirty="0"/>
              <a:t>About a</a:t>
            </a:r>
            <a:r>
              <a:rPr lang="en-US" baseline="0" dirty="0"/>
              <a:t> thousand years later, Copernicus fought hard to push for the heliocentric model, which places the Sun at the center of the Universe.</a:t>
            </a:r>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19</a:t>
            </a:fld>
            <a:endParaRPr lang="en-SG"/>
          </a:p>
        </p:txBody>
      </p:sp>
    </p:spTree>
    <p:extLst>
      <p:ext uri="{BB962C8B-B14F-4D97-AF65-F5344CB8AC3E}">
        <p14:creationId xmlns:p14="http://schemas.microsoft.com/office/powerpoint/2010/main" val="1329473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Earth and other planets orbiting.</a:t>
            </a:r>
          </a:p>
          <a:p>
            <a:r>
              <a:rPr lang="en-US" dirty="0" err="1"/>
              <a:t>Corpernicus</a:t>
            </a:r>
            <a:r>
              <a:rPr lang="en-US" dirty="0"/>
              <a:t> claims that in this model, retrograde motion can be reproduced without using</a:t>
            </a:r>
            <a:r>
              <a:rPr lang="en-US" baseline="0" dirty="0"/>
              <a:t> epicycles.</a:t>
            </a:r>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20</a:t>
            </a:fld>
            <a:endParaRPr lang="en-SG"/>
          </a:p>
        </p:txBody>
      </p:sp>
    </p:spTree>
    <p:extLst>
      <p:ext uri="{BB962C8B-B14F-4D97-AF65-F5344CB8AC3E}">
        <p14:creationId xmlns:p14="http://schemas.microsoft.com/office/powerpoint/2010/main" val="2496206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min</a:t>
            </a:r>
          </a:p>
        </p:txBody>
      </p:sp>
      <p:sp>
        <p:nvSpPr>
          <p:cNvPr id="4" name="Slide Number Placeholder 3"/>
          <p:cNvSpPr>
            <a:spLocks noGrp="1"/>
          </p:cNvSpPr>
          <p:nvPr>
            <p:ph type="sldNum" sz="quarter" idx="5"/>
          </p:nvPr>
        </p:nvSpPr>
        <p:spPr/>
        <p:txBody>
          <a:bodyPr/>
          <a:lstStyle/>
          <a:p>
            <a:fld id="{E4D7BC89-9334-4FDD-BA42-551323CBA62C}" type="slidenum">
              <a:rPr lang="en-SG" smtClean="0"/>
              <a:t>2</a:t>
            </a:fld>
            <a:endParaRPr lang="en-SG"/>
          </a:p>
        </p:txBody>
      </p:sp>
    </p:spTree>
    <p:extLst>
      <p:ext uri="{BB962C8B-B14F-4D97-AF65-F5344CB8AC3E}">
        <p14:creationId xmlns:p14="http://schemas.microsoft.com/office/powerpoint/2010/main" val="2962848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r>
              <a:rPr lang="en-US" dirty="0"/>
              <a:t>Lets see how..</a:t>
            </a:r>
          </a:p>
        </p:txBody>
      </p:sp>
      <p:sp>
        <p:nvSpPr>
          <p:cNvPr id="4" name="Slide Number Placeholder 3"/>
          <p:cNvSpPr>
            <a:spLocks noGrp="1"/>
          </p:cNvSpPr>
          <p:nvPr>
            <p:ph type="sldNum" sz="quarter" idx="10"/>
          </p:nvPr>
        </p:nvSpPr>
        <p:spPr/>
        <p:txBody>
          <a:bodyPr/>
          <a:lstStyle/>
          <a:p>
            <a:fld id="{E4D7BC89-9334-4FDD-BA42-551323CBA62C}" type="slidenum">
              <a:rPr lang="en-SG" smtClean="0"/>
              <a:t>21</a:t>
            </a:fld>
            <a:endParaRPr lang="en-SG"/>
          </a:p>
        </p:txBody>
      </p:sp>
    </p:spTree>
    <p:extLst>
      <p:ext uri="{BB962C8B-B14F-4D97-AF65-F5344CB8AC3E}">
        <p14:creationId xmlns:p14="http://schemas.microsoft.com/office/powerpoint/2010/main" val="2021993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r>
              <a:rPr lang="en-US" dirty="0"/>
              <a:t>The problem with Copernicus’ model was that while it can produce the qualitative </a:t>
            </a:r>
            <a:r>
              <a:rPr lang="en-US" dirty="0" err="1"/>
              <a:t>behaviours</a:t>
            </a:r>
            <a:r>
              <a:rPr lang="en-US" dirty="0"/>
              <a:t> of retrograde motion, the exact positions,</a:t>
            </a:r>
            <a:r>
              <a:rPr lang="en-US" baseline="0" dirty="0"/>
              <a:t> the numerical coordinates in the sky of the planets cannot be precisely matched. So his model is actually not scientifically justifiable.</a:t>
            </a:r>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22</a:t>
            </a:fld>
            <a:endParaRPr lang="en-SG"/>
          </a:p>
        </p:txBody>
      </p:sp>
    </p:spTree>
    <p:extLst>
      <p:ext uri="{BB962C8B-B14F-4D97-AF65-F5344CB8AC3E}">
        <p14:creationId xmlns:p14="http://schemas.microsoft.com/office/powerpoint/2010/main" val="632245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 min</a:t>
            </a:r>
          </a:p>
          <a:p>
            <a:r>
              <a:rPr lang="en-US" baseline="0" dirty="0"/>
              <a:t>While theories are developing, people are making better and better astronomical observations.</a:t>
            </a:r>
          </a:p>
          <a:p>
            <a:r>
              <a:rPr lang="en-US" baseline="0" dirty="0"/>
              <a:t>And the supreme astronomer at that time was </a:t>
            </a:r>
            <a:r>
              <a:rPr lang="en-US" baseline="0" dirty="0" err="1"/>
              <a:t>Tycho</a:t>
            </a:r>
            <a:r>
              <a:rPr lang="en-US" baseline="0" dirty="0"/>
              <a:t> Brahe. He had an illustrious career, and was given an island to you know, see stars.</a:t>
            </a:r>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23</a:t>
            </a:fld>
            <a:endParaRPr lang="en-SG"/>
          </a:p>
        </p:txBody>
      </p:sp>
    </p:spTree>
    <p:extLst>
      <p:ext uri="{BB962C8B-B14F-4D97-AF65-F5344CB8AC3E}">
        <p14:creationId xmlns:p14="http://schemas.microsoft.com/office/powerpoint/2010/main" val="1311408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a:t>
            </a:r>
          </a:p>
          <a:p>
            <a:r>
              <a:rPr lang="en-US" dirty="0"/>
              <a:t>Which he did</a:t>
            </a:r>
            <a:r>
              <a:rPr lang="en-US" baseline="0" dirty="0"/>
              <a:t> very </a:t>
            </a:r>
            <a:r>
              <a:rPr lang="en-US" baseline="0" dirty="0" err="1"/>
              <a:t>very</a:t>
            </a:r>
            <a:r>
              <a:rPr lang="en-US" baseline="0" dirty="0"/>
              <a:t> well using his own custom built instruments.  These instruments were all for the purpose of pinpointing celestial objects on the sky map. These are naked eye </a:t>
            </a:r>
            <a:r>
              <a:rPr lang="en-US" baseline="0" dirty="0" err="1"/>
              <a:t>equipments</a:t>
            </a:r>
            <a:r>
              <a:rPr lang="en-US" baseline="0" dirty="0"/>
              <a:t>, no optics involved, and he could reach up to 40 arc second precision, which is 0.01 degrees. </a:t>
            </a:r>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24</a:t>
            </a:fld>
            <a:endParaRPr lang="en-SG"/>
          </a:p>
        </p:txBody>
      </p:sp>
    </p:spTree>
    <p:extLst>
      <p:ext uri="{BB962C8B-B14F-4D97-AF65-F5344CB8AC3E}">
        <p14:creationId xmlns:p14="http://schemas.microsoft.com/office/powerpoint/2010/main" val="3953059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r>
              <a:rPr lang="en-US" dirty="0"/>
              <a:t>His</a:t>
            </a:r>
            <a:r>
              <a:rPr lang="en-US" baseline="0" dirty="0"/>
              <a:t> results are essentially numerical data. Lots of it, since he has many people working for him. </a:t>
            </a:r>
          </a:p>
          <a:p>
            <a:r>
              <a:rPr lang="en-US" baseline="0" dirty="0"/>
              <a:t>So what comes after collecting all the numerical data?</a:t>
            </a:r>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25</a:t>
            </a:fld>
            <a:endParaRPr lang="en-SG"/>
          </a:p>
        </p:txBody>
      </p:sp>
    </p:spTree>
    <p:extLst>
      <p:ext uri="{BB962C8B-B14F-4D97-AF65-F5344CB8AC3E}">
        <p14:creationId xmlns:p14="http://schemas.microsoft.com/office/powerpoint/2010/main" val="3536034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r>
              <a:rPr lang="en-US" dirty="0" err="1"/>
              <a:t>Tycho</a:t>
            </a:r>
            <a:r>
              <a:rPr lang="en-US" dirty="0"/>
              <a:t> </a:t>
            </a:r>
            <a:r>
              <a:rPr lang="en-US" dirty="0" err="1"/>
              <a:t>brahe</a:t>
            </a:r>
            <a:r>
              <a:rPr lang="en-US" dirty="0"/>
              <a:t> thought, maybe, I should make my own model, and use my data to support</a:t>
            </a:r>
            <a:r>
              <a:rPr lang="en-US" baseline="0" dirty="0"/>
              <a:t> my model. </a:t>
            </a:r>
          </a:p>
          <a:p>
            <a:r>
              <a:rPr lang="en-US" baseline="0" dirty="0"/>
              <a:t>Brahe’s model is pretty interesting. It is a combination of geo and heliocentric model. </a:t>
            </a:r>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26</a:t>
            </a:fld>
            <a:endParaRPr lang="en-SG"/>
          </a:p>
        </p:txBody>
      </p:sp>
    </p:spTree>
    <p:extLst>
      <p:ext uri="{BB962C8B-B14F-4D97-AF65-F5344CB8AC3E}">
        <p14:creationId xmlns:p14="http://schemas.microsoft.com/office/powerpoint/2010/main" val="3904029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 break</a:t>
            </a:r>
          </a:p>
          <a:p>
            <a:r>
              <a:rPr lang="en-US" dirty="0"/>
              <a:t>5</a:t>
            </a:r>
            <a:r>
              <a:rPr lang="en-US" baseline="0" dirty="0"/>
              <a:t> min activity</a:t>
            </a:r>
          </a:p>
          <a:p>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27</a:t>
            </a:fld>
            <a:endParaRPr lang="en-SG"/>
          </a:p>
        </p:txBody>
      </p:sp>
    </p:spTree>
    <p:extLst>
      <p:ext uri="{BB962C8B-B14F-4D97-AF65-F5344CB8AC3E}">
        <p14:creationId xmlns:p14="http://schemas.microsoft.com/office/powerpoint/2010/main" val="16768106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r>
              <a:rPr lang="en-US" dirty="0"/>
              <a:t>So Brahe</a:t>
            </a:r>
            <a:r>
              <a:rPr lang="en-US" baseline="0" dirty="0"/>
              <a:t> came up with a model and wants to verify it. But you know that isn’t what he is good at. So employed Johannes Kepler, who was a young and brilliant mathematician. And he says, hey dude, here’s all my data, prove that I’m right. But 1 year later, in 1601, </a:t>
            </a:r>
            <a:r>
              <a:rPr lang="en-US" baseline="0" dirty="0" err="1"/>
              <a:t>Tycho</a:t>
            </a:r>
            <a:r>
              <a:rPr lang="en-US" baseline="0" dirty="0"/>
              <a:t> Brahe died.. And Kepler took over </a:t>
            </a:r>
            <a:r>
              <a:rPr lang="en-US" baseline="0" dirty="0" err="1"/>
              <a:t>brahe’s</a:t>
            </a:r>
            <a:r>
              <a:rPr lang="en-US" baseline="0" dirty="0"/>
              <a:t> position as the boss of the institute. It was kind of </a:t>
            </a:r>
            <a:r>
              <a:rPr lang="en-US" baseline="0" dirty="0" err="1"/>
              <a:t>sus</a:t>
            </a:r>
            <a:r>
              <a:rPr lang="en-US" baseline="0" dirty="0"/>
              <a:t>…</a:t>
            </a:r>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28</a:t>
            </a:fld>
            <a:endParaRPr lang="en-SG"/>
          </a:p>
        </p:txBody>
      </p:sp>
    </p:spTree>
    <p:extLst>
      <p:ext uri="{BB962C8B-B14F-4D97-AF65-F5344CB8AC3E}">
        <p14:creationId xmlns:p14="http://schemas.microsoft.com/office/powerpoint/2010/main" val="6413579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p>
          <a:p>
            <a:r>
              <a:rPr lang="en-US" dirty="0"/>
              <a:t>But whatever, Kepler made very </a:t>
            </a:r>
            <a:r>
              <a:rPr lang="en-US" dirty="0" err="1"/>
              <a:t>very</a:t>
            </a:r>
            <a:r>
              <a:rPr lang="en-US" dirty="0"/>
              <a:t> good use of </a:t>
            </a:r>
            <a:r>
              <a:rPr lang="en-US" dirty="0" err="1"/>
              <a:t>Tycho’s</a:t>
            </a:r>
            <a:r>
              <a:rPr lang="en-US" dirty="0"/>
              <a:t> data. He essentially curve-fitted the data and</a:t>
            </a:r>
            <a:r>
              <a:rPr lang="en-US" baseline="0" dirty="0"/>
              <a:t> formulated the laws of planetary motion. </a:t>
            </a:r>
          </a:p>
          <a:p>
            <a:r>
              <a:rPr lang="en-US" baseline="0" dirty="0"/>
              <a:t>The first law tells us the path of the planet.</a:t>
            </a:r>
          </a:p>
          <a:p>
            <a:r>
              <a:rPr lang="en-US" baseline="0" dirty="0"/>
              <a:t>The second tells us the speed at which the planet move in the path.</a:t>
            </a:r>
          </a:p>
          <a:p>
            <a:r>
              <a:rPr lang="en-US" baseline="0" dirty="0"/>
              <a:t>The third law tells us the relationship between the paths of different planets.</a:t>
            </a:r>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29</a:t>
            </a:fld>
            <a:endParaRPr lang="en-SG"/>
          </a:p>
        </p:txBody>
      </p:sp>
    </p:spTree>
    <p:extLst>
      <p:ext uri="{BB962C8B-B14F-4D97-AF65-F5344CB8AC3E}">
        <p14:creationId xmlns:p14="http://schemas.microsoft.com/office/powerpoint/2010/main" val="2896112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r>
              <a:rPr lang="en-US" baseline="0" dirty="0"/>
              <a:t> </a:t>
            </a:r>
          </a:p>
          <a:p>
            <a:r>
              <a:rPr lang="en-US" dirty="0"/>
              <a:t>Instead</a:t>
            </a:r>
            <a:r>
              <a:rPr lang="en-US" baseline="0" dirty="0"/>
              <a:t> of a circular orbit as suggested by </a:t>
            </a:r>
            <a:r>
              <a:rPr lang="en-US" baseline="0" dirty="0" err="1"/>
              <a:t>Corpernicus</a:t>
            </a:r>
            <a:r>
              <a:rPr lang="en-US" baseline="0" dirty="0"/>
              <a:t>, Kepler’s model is an elliptical orbit. Let’s draw an elliptical orbit, using an online math tool called </a:t>
            </a:r>
            <a:r>
              <a:rPr lang="en-US" baseline="0" dirty="0" err="1"/>
              <a:t>Desmos</a:t>
            </a:r>
            <a:r>
              <a:rPr lang="en-US" baseline="0" dirty="0"/>
              <a:t>. Everyone do to </a:t>
            </a:r>
            <a:r>
              <a:rPr lang="en-US" baseline="0" dirty="0" err="1"/>
              <a:t>desmos</a:t>
            </a:r>
            <a:r>
              <a:rPr lang="en-US" baseline="0" dirty="0"/>
              <a:t>/com</a:t>
            </a:r>
            <a:endParaRPr lang="en-US" dirty="0"/>
          </a:p>
          <a:p>
            <a:r>
              <a:rPr lang="en-US" dirty="0"/>
              <a:t>Plot in </a:t>
            </a:r>
            <a:r>
              <a:rPr lang="en-US" dirty="0" err="1"/>
              <a:t>Desmos</a:t>
            </a:r>
            <a:r>
              <a:rPr lang="en-US" dirty="0"/>
              <a:t> </a:t>
            </a:r>
          </a:p>
          <a:p>
            <a:r>
              <a:rPr lang="en-US" dirty="0"/>
              <a:t>a=2</a:t>
            </a:r>
          </a:p>
          <a:p>
            <a:r>
              <a:rPr lang="en-US" dirty="0"/>
              <a:t>E=0.1</a:t>
            </a:r>
          </a:p>
          <a:p>
            <a:r>
              <a:rPr lang="en-US" dirty="0"/>
              <a:t>r=a(1-E^2)/(1+Ecos</a:t>
            </a:r>
            <a:r>
              <a:rPr lang="en-US" baseline="0" dirty="0"/>
              <a:t> theta)</a:t>
            </a:r>
          </a:p>
          <a:p>
            <a:r>
              <a:rPr lang="en-US" baseline="0" dirty="0"/>
              <a:t>Change E from -1.5 to 1.5 in steps of 0.01</a:t>
            </a:r>
          </a:p>
          <a:p>
            <a:endParaRPr lang="en-US" baseline="0" dirty="0"/>
          </a:p>
        </p:txBody>
      </p:sp>
      <p:sp>
        <p:nvSpPr>
          <p:cNvPr id="4" name="Slide Number Placeholder 3"/>
          <p:cNvSpPr>
            <a:spLocks noGrp="1"/>
          </p:cNvSpPr>
          <p:nvPr>
            <p:ph type="sldNum" sz="quarter" idx="10"/>
          </p:nvPr>
        </p:nvSpPr>
        <p:spPr/>
        <p:txBody>
          <a:bodyPr/>
          <a:lstStyle/>
          <a:p>
            <a:fld id="{E4D7BC89-9334-4FDD-BA42-551323CBA62C}" type="slidenum">
              <a:rPr lang="en-SG" smtClean="0"/>
              <a:t>30</a:t>
            </a:fld>
            <a:endParaRPr lang="en-SG"/>
          </a:p>
        </p:txBody>
      </p:sp>
    </p:spTree>
    <p:extLst>
      <p:ext uri="{BB962C8B-B14F-4D97-AF65-F5344CB8AC3E}">
        <p14:creationId xmlns:p14="http://schemas.microsoft.com/office/powerpoint/2010/main" val="2341020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min</a:t>
            </a:r>
          </a:p>
        </p:txBody>
      </p:sp>
      <p:sp>
        <p:nvSpPr>
          <p:cNvPr id="4" name="Slide Number Placeholder 3"/>
          <p:cNvSpPr>
            <a:spLocks noGrp="1"/>
          </p:cNvSpPr>
          <p:nvPr>
            <p:ph type="sldNum" sz="quarter" idx="5"/>
          </p:nvPr>
        </p:nvSpPr>
        <p:spPr/>
        <p:txBody>
          <a:bodyPr/>
          <a:lstStyle/>
          <a:p>
            <a:fld id="{E4D7BC89-9334-4FDD-BA42-551323CBA62C}" type="slidenum">
              <a:rPr lang="en-SG" smtClean="0"/>
              <a:t>3</a:t>
            </a:fld>
            <a:endParaRPr lang="en-SG"/>
          </a:p>
        </p:txBody>
      </p:sp>
    </p:spTree>
    <p:extLst>
      <p:ext uri="{BB962C8B-B14F-4D97-AF65-F5344CB8AC3E}">
        <p14:creationId xmlns:p14="http://schemas.microsoft.com/office/powerpoint/2010/main" val="2764356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a:t>
            </a:r>
          </a:p>
          <a:p>
            <a:r>
              <a:rPr lang="en-US" dirty="0"/>
              <a:t>The second law tells us how fast the planet will move. If it is closer to</a:t>
            </a:r>
            <a:r>
              <a:rPr lang="en-US" baseline="0" dirty="0"/>
              <a:t> the sun, it’ll move faster. </a:t>
            </a:r>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31</a:t>
            </a:fld>
            <a:endParaRPr lang="en-SG"/>
          </a:p>
        </p:txBody>
      </p:sp>
    </p:spTree>
    <p:extLst>
      <p:ext uri="{BB962C8B-B14F-4D97-AF65-F5344CB8AC3E}">
        <p14:creationId xmlns:p14="http://schemas.microsoft.com/office/powerpoint/2010/main" val="2645668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 min</a:t>
            </a:r>
          </a:p>
          <a:p>
            <a:r>
              <a:rPr lang="en-SG" dirty="0"/>
              <a:t>For those who know what angular momentum is, K’s second law if in fact the conservation of angular momentum. </a:t>
            </a:r>
          </a:p>
        </p:txBody>
      </p:sp>
      <p:sp>
        <p:nvSpPr>
          <p:cNvPr id="4" name="Slide Number Placeholder 3"/>
          <p:cNvSpPr>
            <a:spLocks noGrp="1"/>
          </p:cNvSpPr>
          <p:nvPr>
            <p:ph type="sldNum" sz="quarter" idx="5"/>
          </p:nvPr>
        </p:nvSpPr>
        <p:spPr/>
        <p:txBody>
          <a:bodyPr/>
          <a:lstStyle/>
          <a:p>
            <a:fld id="{E4D7BC89-9334-4FDD-BA42-551323CBA62C}" type="slidenum">
              <a:rPr lang="en-SG" smtClean="0"/>
              <a:t>32</a:t>
            </a:fld>
            <a:endParaRPr lang="en-SG"/>
          </a:p>
        </p:txBody>
      </p:sp>
    </p:spTree>
    <p:extLst>
      <p:ext uri="{BB962C8B-B14F-4D97-AF65-F5344CB8AC3E}">
        <p14:creationId xmlns:p14="http://schemas.microsoft.com/office/powerpoint/2010/main" val="2884055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 min</a:t>
            </a:r>
          </a:p>
          <a:p>
            <a:r>
              <a:rPr lang="en-SG" dirty="0"/>
              <a:t>For those who know what angular momentum is, K’s second law if in fact the conservation of angular momentum. If you do not know what angular momentum is, it’s ok, start by watching this video:</a:t>
            </a:r>
            <a:r>
              <a:rPr lang="en-SG" baseline="0" dirty="0"/>
              <a:t> https://www.youtube.com/watch?v=VmeM0BNnGR0 </a:t>
            </a:r>
          </a:p>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33</a:t>
            </a:fld>
            <a:endParaRPr lang="en-SG"/>
          </a:p>
        </p:txBody>
      </p:sp>
    </p:spTree>
    <p:extLst>
      <p:ext uri="{BB962C8B-B14F-4D97-AF65-F5344CB8AC3E}">
        <p14:creationId xmlns:p14="http://schemas.microsoft.com/office/powerpoint/2010/main" val="1012608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first two laws were formulated with only dat</a:t>
            </a:r>
            <a:r>
              <a:rPr lang="en-SG" baseline="0" dirty="0"/>
              <a:t>a of Mars. Converting those numbers into these brilliant quantifiable statements. It is really </a:t>
            </a:r>
            <a:r>
              <a:rPr lang="en-SG" baseline="0" dirty="0" err="1"/>
              <a:t>really</a:t>
            </a:r>
            <a:r>
              <a:rPr lang="en-SG" baseline="0" dirty="0"/>
              <a:t> amazing how Kepler did it, without a computer…</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third law was actually derived much later than</a:t>
            </a:r>
            <a:r>
              <a:rPr lang="en-SG" baseline="0" dirty="0"/>
              <a:t> the first 2 laws, because he had to analyse more data of other planets.</a:t>
            </a:r>
            <a:endParaRPr lang="en-SG" dirty="0"/>
          </a:p>
          <a:p>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34</a:t>
            </a:fld>
            <a:endParaRPr lang="en-SG"/>
          </a:p>
        </p:txBody>
      </p:sp>
    </p:spTree>
    <p:extLst>
      <p:ext uri="{BB962C8B-B14F-4D97-AF65-F5344CB8AC3E}">
        <p14:creationId xmlns:p14="http://schemas.microsoft.com/office/powerpoint/2010/main" val="1498396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min</a:t>
            </a:r>
          </a:p>
          <a:p>
            <a:r>
              <a:rPr lang="en-SG" dirty="0"/>
              <a:t>Suppose you have some consolidated data that looks this, what will you do?</a:t>
            </a:r>
          </a:p>
        </p:txBody>
      </p:sp>
      <p:sp>
        <p:nvSpPr>
          <p:cNvPr id="4" name="Slide Number Placeholder 3"/>
          <p:cNvSpPr>
            <a:spLocks noGrp="1"/>
          </p:cNvSpPr>
          <p:nvPr>
            <p:ph type="sldNum" sz="quarter" idx="5"/>
          </p:nvPr>
        </p:nvSpPr>
        <p:spPr/>
        <p:txBody>
          <a:bodyPr/>
          <a:lstStyle/>
          <a:p>
            <a:fld id="{E4D7BC89-9334-4FDD-BA42-551323CBA62C}" type="slidenum">
              <a:rPr lang="en-SG" smtClean="0"/>
              <a:t>35</a:t>
            </a:fld>
            <a:endParaRPr lang="en-SG"/>
          </a:p>
        </p:txBody>
      </p:sp>
    </p:spTree>
    <p:extLst>
      <p:ext uri="{BB962C8B-B14F-4D97-AF65-F5344CB8AC3E}">
        <p14:creationId xmlns:p14="http://schemas.microsoft.com/office/powerpoint/2010/main" val="3049782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r>
              <a:rPr lang="en-US" dirty="0"/>
              <a:t>Galileo was</a:t>
            </a:r>
            <a:r>
              <a:rPr lang="en-US" baseline="0" dirty="0"/>
              <a:t> Kepler’s contemporary. The two shared some similar beliefs and exchanged a few letters in support of each other while the rest of their worlds (particularly Galileo’s) try to shut them in. </a:t>
            </a:r>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36</a:t>
            </a:fld>
            <a:endParaRPr lang="en-SG"/>
          </a:p>
        </p:txBody>
      </p:sp>
    </p:spTree>
    <p:extLst>
      <p:ext uri="{BB962C8B-B14F-4D97-AF65-F5344CB8AC3E}">
        <p14:creationId xmlns:p14="http://schemas.microsoft.com/office/powerpoint/2010/main" val="3326734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40</a:t>
            </a:fld>
            <a:endParaRPr lang="en-SG"/>
          </a:p>
        </p:txBody>
      </p:sp>
    </p:spTree>
    <p:extLst>
      <p:ext uri="{BB962C8B-B14F-4D97-AF65-F5344CB8AC3E}">
        <p14:creationId xmlns:p14="http://schemas.microsoft.com/office/powerpoint/2010/main" val="1639717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41</a:t>
            </a:fld>
            <a:endParaRPr lang="en-SG"/>
          </a:p>
        </p:txBody>
      </p:sp>
    </p:spTree>
    <p:extLst>
      <p:ext uri="{BB962C8B-B14F-4D97-AF65-F5344CB8AC3E}">
        <p14:creationId xmlns:p14="http://schemas.microsoft.com/office/powerpoint/2010/main" val="273936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Isaac</a:t>
            </a:r>
            <a:r>
              <a:rPr lang="en-US" baseline="0" dirty="0"/>
              <a:t> Newton, born slightly after Kepler and Galileo died, is the guy we all know that “invented” calculus and “discovered” gravity. His theories were immediately recognized because he used them to derived Kepler’s laws. Perhaps you have heard of this quote: “</a:t>
            </a:r>
            <a:r>
              <a:rPr lang="en-US" sz="1200" i="1" dirty="0">
                <a:solidFill>
                  <a:schemeClr val="accent1"/>
                </a:solidFill>
              </a:rPr>
              <a:t>If I have seen further it is by standing on the shoulders of giants.</a:t>
            </a:r>
            <a:r>
              <a:rPr lang="en-US" sz="1200" dirty="0">
                <a:solidFill>
                  <a:schemeClr val="accent1"/>
                </a:solidFill>
              </a:rPr>
              <a:t>” Although</a:t>
            </a:r>
            <a:r>
              <a:rPr lang="en-US" sz="1200" baseline="0" dirty="0">
                <a:solidFill>
                  <a:schemeClr val="accent1"/>
                </a:solidFill>
              </a:rPr>
              <a:t> never explicitly stated, t</a:t>
            </a:r>
            <a:r>
              <a:rPr lang="en-US" sz="1200" dirty="0">
                <a:solidFill>
                  <a:schemeClr val="accent1"/>
                </a:solidFill>
              </a:rPr>
              <a:t>he “giants” probably included</a:t>
            </a:r>
            <a:r>
              <a:rPr lang="en-US" sz="1200" baseline="0" dirty="0">
                <a:solidFill>
                  <a:schemeClr val="accent1"/>
                </a:solidFill>
              </a:rPr>
              <a:t> Kepler and Galileo.</a:t>
            </a:r>
            <a:endParaRPr lang="en-US" sz="1200" dirty="0">
              <a:solidFill>
                <a:schemeClr val="accent1"/>
              </a:solidFill>
            </a:endParaRPr>
          </a:p>
          <a:p>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42</a:t>
            </a:fld>
            <a:endParaRPr lang="en-SG"/>
          </a:p>
        </p:txBody>
      </p:sp>
    </p:spTree>
    <p:extLst>
      <p:ext uri="{BB962C8B-B14F-4D97-AF65-F5344CB8AC3E}">
        <p14:creationId xmlns:p14="http://schemas.microsoft.com/office/powerpoint/2010/main" val="3374463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3 groups 20 mins for each</a:t>
            </a:r>
          </a:p>
        </p:txBody>
      </p:sp>
      <p:sp>
        <p:nvSpPr>
          <p:cNvPr id="4" name="Slide Number Placeholder 3"/>
          <p:cNvSpPr>
            <a:spLocks noGrp="1"/>
          </p:cNvSpPr>
          <p:nvPr>
            <p:ph type="sldNum" sz="quarter" idx="5"/>
          </p:nvPr>
        </p:nvSpPr>
        <p:spPr/>
        <p:txBody>
          <a:bodyPr/>
          <a:lstStyle/>
          <a:p>
            <a:fld id="{E4D7BC89-9334-4FDD-BA42-551323CBA62C}" type="slidenum">
              <a:rPr lang="en-SG" smtClean="0"/>
              <a:t>43</a:t>
            </a:fld>
            <a:endParaRPr lang="en-SG"/>
          </a:p>
        </p:txBody>
      </p:sp>
    </p:spTree>
    <p:extLst>
      <p:ext uri="{BB962C8B-B14F-4D97-AF65-F5344CB8AC3E}">
        <p14:creationId xmlns:p14="http://schemas.microsoft.com/office/powerpoint/2010/main" val="1580649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min</a:t>
            </a:r>
          </a:p>
        </p:txBody>
      </p:sp>
      <p:sp>
        <p:nvSpPr>
          <p:cNvPr id="4" name="Slide Number Placeholder 3"/>
          <p:cNvSpPr>
            <a:spLocks noGrp="1"/>
          </p:cNvSpPr>
          <p:nvPr>
            <p:ph type="sldNum" sz="quarter" idx="5"/>
          </p:nvPr>
        </p:nvSpPr>
        <p:spPr/>
        <p:txBody>
          <a:bodyPr/>
          <a:lstStyle/>
          <a:p>
            <a:fld id="{E4D7BC89-9334-4FDD-BA42-551323CBA62C}" type="slidenum">
              <a:rPr lang="en-SG" smtClean="0"/>
              <a:t>4</a:t>
            </a:fld>
            <a:endParaRPr lang="en-SG"/>
          </a:p>
        </p:txBody>
      </p:sp>
    </p:spTree>
    <p:extLst>
      <p:ext uri="{BB962C8B-B14F-4D97-AF65-F5344CB8AC3E}">
        <p14:creationId xmlns:p14="http://schemas.microsoft.com/office/powerpoint/2010/main" val="3616368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https://www.youtube.com/watch?v=n-HGttbYf98</a:t>
            </a:r>
          </a:p>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48</a:t>
            </a:fld>
            <a:endParaRPr lang="en-SG"/>
          </a:p>
        </p:txBody>
      </p:sp>
    </p:spTree>
    <p:extLst>
      <p:ext uri="{BB962C8B-B14F-4D97-AF65-F5344CB8AC3E}">
        <p14:creationId xmlns:p14="http://schemas.microsoft.com/office/powerpoint/2010/main" val="2253135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https://www.youtube.com/watch?v=5dJtRFbkGCg </a:t>
            </a:r>
          </a:p>
        </p:txBody>
      </p:sp>
      <p:sp>
        <p:nvSpPr>
          <p:cNvPr id="4" name="Slide Number Placeholder 3"/>
          <p:cNvSpPr>
            <a:spLocks noGrp="1"/>
          </p:cNvSpPr>
          <p:nvPr>
            <p:ph type="sldNum" sz="quarter" idx="5"/>
          </p:nvPr>
        </p:nvSpPr>
        <p:spPr/>
        <p:txBody>
          <a:bodyPr/>
          <a:lstStyle/>
          <a:p>
            <a:fld id="{E4D7BC89-9334-4FDD-BA42-551323CBA62C}" type="slidenum">
              <a:rPr lang="en-SG" smtClean="0"/>
              <a:t>49</a:t>
            </a:fld>
            <a:endParaRPr lang="en-SG"/>
          </a:p>
        </p:txBody>
      </p:sp>
    </p:spTree>
    <p:extLst>
      <p:ext uri="{BB962C8B-B14F-4D97-AF65-F5344CB8AC3E}">
        <p14:creationId xmlns:p14="http://schemas.microsoft.com/office/powerpoint/2010/main" val="27472666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On f ratio</a:t>
            </a:r>
          </a:p>
          <a:p>
            <a:r>
              <a:rPr lang="en-SG" dirty="0"/>
              <a:t>https://www.youtube.com/watch?v=ylKU-dVHnaE&amp;list=PLMnlPq3zZg4mpbyK90w-XmWA9stKD8kdT&amp;index=7</a:t>
            </a:r>
          </a:p>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52</a:t>
            </a:fld>
            <a:endParaRPr lang="en-SG"/>
          </a:p>
        </p:txBody>
      </p:sp>
    </p:spTree>
    <p:extLst>
      <p:ext uri="{BB962C8B-B14F-4D97-AF65-F5344CB8AC3E}">
        <p14:creationId xmlns:p14="http://schemas.microsoft.com/office/powerpoint/2010/main" val="2249117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 break</a:t>
            </a:r>
          </a:p>
          <a:p>
            <a:r>
              <a:rPr lang="en-US" dirty="0"/>
              <a:t>5</a:t>
            </a:r>
            <a:r>
              <a:rPr lang="en-US" baseline="0" dirty="0"/>
              <a:t> min activity</a:t>
            </a:r>
          </a:p>
          <a:p>
            <a:endParaRPr lang="en-US" dirty="0"/>
          </a:p>
        </p:txBody>
      </p:sp>
      <p:sp>
        <p:nvSpPr>
          <p:cNvPr id="4" name="Slide Number Placeholder 3"/>
          <p:cNvSpPr>
            <a:spLocks noGrp="1"/>
          </p:cNvSpPr>
          <p:nvPr>
            <p:ph type="sldNum" sz="quarter" idx="10"/>
          </p:nvPr>
        </p:nvSpPr>
        <p:spPr/>
        <p:txBody>
          <a:bodyPr/>
          <a:lstStyle/>
          <a:p>
            <a:fld id="{E4D7BC89-9334-4FDD-BA42-551323CBA62C}" type="slidenum">
              <a:rPr lang="en-SG" smtClean="0"/>
              <a:t>53</a:t>
            </a:fld>
            <a:endParaRPr lang="en-SG"/>
          </a:p>
        </p:txBody>
      </p:sp>
    </p:spTree>
    <p:extLst>
      <p:ext uri="{BB962C8B-B14F-4D97-AF65-F5344CB8AC3E}">
        <p14:creationId xmlns:p14="http://schemas.microsoft.com/office/powerpoint/2010/main" val="1549766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61</a:t>
            </a:fld>
            <a:endParaRPr lang="en-SG"/>
          </a:p>
        </p:txBody>
      </p:sp>
    </p:spTree>
    <p:extLst>
      <p:ext uri="{BB962C8B-B14F-4D97-AF65-F5344CB8AC3E}">
        <p14:creationId xmlns:p14="http://schemas.microsoft.com/office/powerpoint/2010/main" val="405345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min</a:t>
            </a:r>
          </a:p>
        </p:txBody>
      </p:sp>
      <p:sp>
        <p:nvSpPr>
          <p:cNvPr id="4" name="Slide Number Placeholder 3"/>
          <p:cNvSpPr>
            <a:spLocks noGrp="1"/>
          </p:cNvSpPr>
          <p:nvPr>
            <p:ph type="sldNum" sz="quarter" idx="5"/>
          </p:nvPr>
        </p:nvSpPr>
        <p:spPr/>
        <p:txBody>
          <a:bodyPr/>
          <a:lstStyle/>
          <a:p>
            <a:fld id="{E4D7BC89-9334-4FDD-BA42-551323CBA62C}" type="slidenum">
              <a:rPr lang="en-SG" smtClean="0"/>
              <a:t>5</a:t>
            </a:fld>
            <a:endParaRPr lang="en-SG"/>
          </a:p>
        </p:txBody>
      </p:sp>
    </p:spTree>
    <p:extLst>
      <p:ext uri="{BB962C8B-B14F-4D97-AF65-F5344CB8AC3E}">
        <p14:creationId xmlns:p14="http://schemas.microsoft.com/office/powerpoint/2010/main" val="3342196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Ask everyone to stand up, half shift to the left of the room half go right. Hold up a ball. Where is the ball located </a:t>
            </a:r>
            <a:r>
              <a:rPr lang="en-SG" dirty="0" err="1"/>
              <a:t>wrt</a:t>
            </a:r>
            <a:r>
              <a:rPr lang="en-SG" dirty="0"/>
              <a:t> the </a:t>
            </a:r>
            <a:r>
              <a:rPr lang="en-SG" dirty="0" err="1"/>
              <a:t>the</a:t>
            </a:r>
            <a:r>
              <a:rPr lang="en-SG" dirty="0"/>
              <a:t> background stars? </a:t>
            </a:r>
          </a:p>
          <a:p>
            <a:endParaRPr lang="en-SG" dirty="0"/>
          </a:p>
          <a:p>
            <a:r>
              <a:rPr lang="en-SG" dirty="0"/>
              <a:t>5 min</a:t>
            </a:r>
          </a:p>
          <a:p>
            <a:endParaRPr lang="en-SG" dirty="0"/>
          </a:p>
        </p:txBody>
      </p:sp>
      <p:sp>
        <p:nvSpPr>
          <p:cNvPr id="4" name="Slide Number Placeholder 3"/>
          <p:cNvSpPr>
            <a:spLocks noGrp="1"/>
          </p:cNvSpPr>
          <p:nvPr>
            <p:ph type="sldNum" sz="quarter" idx="5"/>
          </p:nvPr>
        </p:nvSpPr>
        <p:spPr/>
        <p:txBody>
          <a:bodyPr/>
          <a:lstStyle/>
          <a:p>
            <a:fld id="{E4D7BC89-9334-4FDD-BA42-551323CBA62C}" type="slidenum">
              <a:rPr lang="en-SG" smtClean="0"/>
              <a:t>6</a:t>
            </a:fld>
            <a:endParaRPr lang="en-SG"/>
          </a:p>
        </p:txBody>
      </p:sp>
    </p:spTree>
    <p:extLst>
      <p:ext uri="{BB962C8B-B14F-4D97-AF65-F5344CB8AC3E}">
        <p14:creationId xmlns:p14="http://schemas.microsoft.com/office/powerpoint/2010/main" val="241462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 min</a:t>
            </a:r>
          </a:p>
        </p:txBody>
      </p:sp>
      <p:sp>
        <p:nvSpPr>
          <p:cNvPr id="4" name="Slide Number Placeholder 3"/>
          <p:cNvSpPr>
            <a:spLocks noGrp="1"/>
          </p:cNvSpPr>
          <p:nvPr>
            <p:ph type="sldNum" sz="quarter" idx="5"/>
          </p:nvPr>
        </p:nvSpPr>
        <p:spPr/>
        <p:txBody>
          <a:bodyPr/>
          <a:lstStyle/>
          <a:p>
            <a:fld id="{E4D7BC89-9334-4FDD-BA42-551323CBA62C}" type="slidenum">
              <a:rPr lang="en-SG" smtClean="0"/>
              <a:t>7</a:t>
            </a:fld>
            <a:endParaRPr lang="en-SG"/>
          </a:p>
        </p:txBody>
      </p:sp>
    </p:spTree>
    <p:extLst>
      <p:ext uri="{BB962C8B-B14F-4D97-AF65-F5344CB8AC3E}">
        <p14:creationId xmlns:p14="http://schemas.microsoft.com/office/powerpoint/2010/main" val="1330503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min</a:t>
            </a:r>
          </a:p>
        </p:txBody>
      </p:sp>
      <p:sp>
        <p:nvSpPr>
          <p:cNvPr id="4" name="Slide Number Placeholder 3"/>
          <p:cNvSpPr>
            <a:spLocks noGrp="1"/>
          </p:cNvSpPr>
          <p:nvPr>
            <p:ph type="sldNum" sz="quarter" idx="5"/>
          </p:nvPr>
        </p:nvSpPr>
        <p:spPr/>
        <p:txBody>
          <a:bodyPr/>
          <a:lstStyle/>
          <a:p>
            <a:fld id="{E4D7BC89-9334-4FDD-BA42-551323CBA62C}" type="slidenum">
              <a:rPr lang="en-SG" smtClean="0"/>
              <a:t>8</a:t>
            </a:fld>
            <a:endParaRPr lang="en-SG"/>
          </a:p>
        </p:txBody>
      </p:sp>
    </p:spTree>
    <p:extLst>
      <p:ext uri="{BB962C8B-B14F-4D97-AF65-F5344CB8AC3E}">
        <p14:creationId xmlns:p14="http://schemas.microsoft.com/office/powerpoint/2010/main" val="46321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min</a:t>
            </a:r>
          </a:p>
        </p:txBody>
      </p:sp>
      <p:sp>
        <p:nvSpPr>
          <p:cNvPr id="4" name="Slide Number Placeholder 3"/>
          <p:cNvSpPr>
            <a:spLocks noGrp="1"/>
          </p:cNvSpPr>
          <p:nvPr>
            <p:ph type="sldNum" sz="quarter" idx="5"/>
          </p:nvPr>
        </p:nvSpPr>
        <p:spPr/>
        <p:txBody>
          <a:bodyPr/>
          <a:lstStyle/>
          <a:p>
            <a:fld id="{E4D7BC89-9334-4FDD-BA42-551323CBA62C}" type="slidenum">
              <a:rPr lang="en-SG" smtClean="0"/>
              <a:t>9</a:t>
            </a:fld>
            <a:endParaRPr lang="en-SG"/>
          </a:p>
        </p:txBody>
      </p:sp>
    </p:spTree>
    <p:extLst>
      <p:ext uri="{BB962C8B-B14F-4D97-AF65-F5344CB8AC3E}">
        <p14:creationId xmlns:p14="http://schemas.microsoft.com/office/powerpoint/2010/main" val="3647516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SG"/>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65ABA64C-04E9-4EEC-8408-AFB6F7BA4320}" type="datetime1">
              <a:rPr lang="en-US" smtClean="0"/>
              <a:t>8/10/2023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8696E49-5930-4EC2-A74E-9ADA6FB0ECAC}" type="datetime1">
              <a:rPr lang="en-US" smtClean="0"/>
              <a:t>8/10/2023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CE179A19-5C47-47E8-AFD3-617F426F39D5}" type="datetime1">
              <a:rPr lang="en-US" smtClean="0"/>
              <a:t>8/10/2023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F5ACD7C4-19EC-4002-89F2-365EDAC40578}" type="datetime1">
              <a:rPr lang="en-US" smtClean="0"/>
              <a:t>8/10/2023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30CFB9-EB3A-4E34-B9AD-3F83068C5BAD}" type="datetime1">
              <a:rPr lang="en-US" smtClean="0"/>
              <a:t>8/10/2023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CA4A90F7-415D-409A-B82F-DDF1A37AC508}" type="datetime1">
              <a:rPr lang="en-US" smtClean="0"/>
              <a:t>8/10/2023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739BC452-1B06-4D07-BBED-744818F7199E}" type="datetime1">
              <a:rPr lang="en-US" smtClean="0"/>
              <a:t>8/10/2023</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437C8F89-A5F7-43CE-9FE9-5AF3E4FA0D04}" type="datetime1">
              <a:rPr lang="en-US" smtClean="0"/>
              <a:t>8/10/2023</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469FA3-02E8-4D54-96EB-9643D67C7A9C}" type="datetime1">
              <a:rPr lang="en-US" smtClean="0"/>
              <a:t>8/10/2023</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134BB7-79D1-4BB6-97A0-D6340846806D}" type="datetime1">
              <a:rPr lang="en-US" smtClean="0"/>
              <a:t>8/10/2023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C995EAE-BC05-48A9-B406-C44B8A369BBF}" type="datetime1">
              <a:rPr lang="en-US" smtClean="0"/>
              <a:t>8/10/2023</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081BC99-F884-43C5-B753-915CEB8D5D35}" type="slidenum">
              <a:rPr lang="en-SG" smtClean="0"/>
              <a:pPr/>
              <a:t>‹#›</a:t>
            </a:fld>
            <a:endParaRPr lang="en-SG"/>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4147-06D3-43D7-83ED-3FA7AF233A4A}" type="datetime1">
              <a:rPr lang="en-US" smtClean="0"/>
              <a:t>8/10/2023</a:t>
            </a:fld>
            <a:endParaRPr lang="en-SG"/>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1BC99-F884-43C5-B753-915CEB8D5D35}" type="slidenum">
              <a:rPr lang="en-SG" smtClean="0"/>
              <a:pPr/>
              <a:t>‹#›</a:t>
            </a:fld>
            <a:endParaRPr lang="en-SG"/>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commons.wikimedia.org/wiki/File:Nebra_Scheibe.jp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pod.nasa.gov/apod/ap090619.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en.wikipedia.org/wiki/File:Bartolomeu_Velho_1568.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en.wikipedia.org/wiki/File:Bartolomeu_Velho_1568.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commons.wikimedia.org/w/index.php?curid=466220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commons.wikimedia.org/wiki/File:Ptolemaic_elements.sv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commons.wikimedia.org/wiki/File:Copernicus's_image_of_planetary_system_(1543).ti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ommons.wikimedia.org/wiki/File:Copernicus's_image_of_planetary_system_(1543).ti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commons.wikimedia.org/wiki/File:Tycho_Cas_SN1572.jpg"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ommons.wikimedia.org/wiki/File:Tycho_Brahe's_Stjerneborg.jpg" TargetMode="External"/><Relationship Id="rId7" Type="http://schemas.openxmlformats.org/officeDocument/2006/relationships/image" Target="../media/image17.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jpg"/></Relationships>
</file>

<file path=ppt/slides/_rels/slide25.xml.rels><?xml version="1.0" encoding="UTF-8" standalone="yes"?>
<Relationships xmlns="http://schemas.openxmlformats.org/package/2006/relationships"><Relationship Id="rId3" Type="http://schemas.openxmlformats.org/officeDocument/2006/relationships/hyperlink" Target="https://commons.wikimedia.org/wiki/File:Rudolphine_tables.jp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commons.wikimedia.org/wiki/File:Tychonian_system.sv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ommons.wikimedia.org/wiki/File:Brahe_kepler.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7" Type="http://schemas.openxmlformats.org/officeDocument/2006/relationships/image" Target="../media/image240.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9.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8.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9" Type="http://schemas.openxmlformats.org/officeDocument/2006/relationships/image" Target="../media/image26.png"/><Relationship Id="rId1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hyperlink" Target="https://twiki.cern.ch/twiki/bin/view/CMSPublic/KeplersLaws" TargetMode="External"/><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2.gif"/></Relationships>
</file>

<file path=ppt/slides/_rels/slide3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0.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31.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1.png"/><Relationship Id="rId9" Type="http://schemas.openxmlformats.org/officeDocument/2006/relationships/image" Target="../media/image44.png"/><Relationship Id="rId1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VmeM0BNnGR0" TargetMode="External"/><Relationship Id="rId6" Type="http://schemas.openxmlformats.org/officeDocument/2006/relationships/image" Target="../media/image40.png"/><Relationship Id="rId5" Type="http://schemas.openxmlformats.org/officeDocument/2006/relationships/image" Target="../media/image391.png"/><Relationship Id="rId4" Type="http://schemas.openxmlformats.org/officeDocument/2006/relationships/image" Target="../media/image38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commons.wikimedia.org/wiki/File:Sidereus,_nuncius_magna_longeqve_admirabilia_spectacula..._Wellcome_L0072633.jpg"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commons.wikimedia.org/wiki/File:Newton's-apple.jp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ideo" Target="https://www.youtube.com/embed/pH4MksauCjY?feature=oembed" TargetMode="External"/><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ideo" Target="https://www.youtube.com/embed/5dJtRFbkGCg?feature=oembed" TargetMode="External"/><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6.jpe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62.png"/><Relationship Id="rId9"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1.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44F09D-CDB9-4F90-A77B-34E2BE0B8D58}"/>
              </a:ext>
            </a:extLst>
          </p:cNvPr>
          <p:cNvSpPr>
            <a:spLocks noGrp="1"/>
          </p:cNvSpPr>
          <p:nvPr>
            <p:ph type="ctrTitle"/>
          </p:nvPr>
        </p:nvSpPr>
        <p:spPr/>
        <p:txBody>
          <a:bodyPr/>
          <a:lstStyle/>
          <a:p>
            <a:r>
              <a:rPr lang="en-SG" dirty="0">
                <a:solidFill>
                  <a:schemeClr val="tx1">
                    <a:lumMod val="65000"/>
                    <a:lumOff val="35000"/>
                  </a:schemeClr>
                </a:solidFill>
              </a:rPr>
              <a:t>SP3176 The Universe </a:t>
            </a:r>
            <a:br>
              <a:rPr lang="en-SG" dirty="0"/>
            </a:br>
            <a:r>
              <a:rPr lang="en-SG" dirty="0">
                <a:solidFill>
                  <a:schemeClr val="accent1"/>
                </a:solidFill>
              </a:rPr>
              <a:t>Chapter 1: Discovering our Universe</a:t>
            </a:r>
          </a:p>
        </p:txBody>
      </p:sp>
      <p:sp>
        <p:nvSpPr>
          <p:cNvPr id="7" name="Subtitle 6">
            <a:extLst>
              <a:ext uri="{FF2B5EF4-FFF2-40B4-BE49-F238E27FC236}">
                <a16:creationId xmlns:a16="http://schemas.microsoft.com/office/drawing/2014/main" id="{B3428DA7-5A78-4EA8-A00F-185747477369}"/>
              </a:ext>
            </a:extLst>
          </p:cNvPr>
          <p:cNvSpPr>
            <a:spLocks noGrp="1"/>
          </p:cNvSpPr>
          <p:nvPr>
            <p:ph type="subTitle" idx="1"/>
          </p:nvPr>
        </p:nvSpPr>
        <p:spPr>
          <a:xfrm>
            <a:off x="1828800" y="4581128"/>
            <a:ext cx="8534400" cy="1057672"/>
          </a:xfrm>
        </p:spPr>
        <p:txBody>
          <a:bodyPr/>
          <a:lstStyle/>
          <a:p>
            <a:r>
              <a:rPr lang="en-SG" dirty="0"/>
              <a:t>Lim Zhi Han</a:t>
            </a:r>
          </a:p>
        </p:txBody>
      </p:sp>
      <p:pic>
        <p:nvPicPr>
          <p:cNvPr id="4" name="Picture 3">
            <a:extLst>
              <a:ext uri="{FF2B5EF4-FFF2-40B4-BE49-F238E27FC236}">
                <a16:creationId xmlns:a16="http://schemas.microsoft.com/office/drawing/2014/main" id="{56AFDF87-2687-4210-9E99-FF606F23F5DA}"/>
              </a:ext>
            </a:extLst>
          </p:cNvPr>
          <p:cNvPicPr>
            <a:picLocks noChangeAspect="1"/>
          </p:cNvPicPr>
          <p:nvPr/>
        </p:nvPicPr>
        <p:blipFill>
          <a:blip r:embed="rId3" cstate="print"/>
          <a:stretch>
            <a:fillRect/>
          </a:stretch>
        </p:blipFill>
        <p:spPr>
          <a:xfrm>
            <a:off x="9912424" y="260648"/>
            <a:ext cx="1971637" cy="779074"/>
          </a:xfrm>
          <a:prstGeom prst="rect">
            <a:avLst/>
          </a:prstGeom>
        </p:spPr>
      </p:pic>
      <p:pic>
        <p:nvPicPr>
          <p:cNvPr id="6" name="Picture 5" descr="nus logo.jpg">
            <a:extLst>
              <a:ext uri="{FF2B5EF4-FFF2-40B4-BE49-F238E27FC236}">
                <a16:creationId xmlns:a16="http://schemas.microsoft.com/office/drawing/2014/main" id="{0E5BC8BF-DB49-4FBF-A3EF-1CF1F0C2925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307938" y="277882"/>
            <a:ext cx="1842811" cy="87186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ellarium - Home | Facebook">
            <a:extLst>
              <a:ext uri="{FF2B5EF4-FFF2-40B4-BE49-F238E27FC236}">
                <a16:creationId xmlns:a16="http://schemas.microsoft.com/office/drawing/2014/main" id="{24E15511-342E-4DB5-BEAC-EFC483291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56" y="566678"/>
            <a:ext cx="1440160" cy="1440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289A6B7-831E-4B5D-A5C8-BAB009A9FDB0}"/>
              </a:ext>
            </a:extLst>
          </p:cNvPr>
          <p:cNvSpPr txBox="1">
            <a:spLocks/>
          </p:cNvSpPr>
          <p:nvPr/>
        </p:nvSpPr>
        <p:spPr>
          <a:xfrm>
            <a:off x="551384" y="2087975"/>
            <a:ext cx="11031016"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1"/>
                </a:solidFill>
              </a:rPr>
              <a:t>Challenge: </a:t>
            </a:r>
          </a:p>
          <a:p>
            <a:pPr algn="l"/>
            <a:r>
              <a:rPr lang="en-SG" dirty="0">
                <a:solidFill>
                  <a:schemeClr val="accent6"/>
                </a:solidFill>
              </a:rPr>
              <a:t>Use </a:t>
            </a:r>
            <a:r>
              <a:rPr lang="en-SG" dirty="0" err="1">
                <a:solidFill>
                  <a:schemeClr val="accent6"/>
                </a:solidFill>
              </a:rPr>
              <a:t>Stellarium</a:t>
            </a:r>
            <a:r>
              <a:rPr lang="en-SG" dirty="0">
                <a:solidFill>
                  <a:schemeClr val="accent6"/>
                </a:solidFill>
              </a:rPr>
              <a:t> to show the retrograde motion of planets</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pPr/>
              <a:t>10</a:t>
            </a:fld>
            <a:endParaRPr lang="en-SG"/>
          </a:p>
        </p:txBody>
      </p:sp>
      <p:sp>
        <p:nvSpPr>
          <p:cNvPr id="2" name="TextBox 1">
            <a:extLst>
              <a:ext uri="{FF2B5EF4-FFF2-40B4-BE49-F238E27FC236}">
                <a16:creationId xmlns:a16="http://schemas.microsoft.com/office/drawing/2014/main" id="{DFEE9DCF-04EC-D8D6-16F1-7EAEC096F656}"/>
              </a:ext>
            </a:extLst>
          </p:cNvPr>
          <p:cNvSpPr txBox="1"/>
          <p:nvPr/>
        </p:nvSpPr>
        <p:spPr>
          <a:xfrm>
            <a:off x="767408" y="3348064"/>
            <a:ext cx="10513168" cy="3277820"/>
          </a:xfrm>
          <a:prstGeom prst="rect">
            <a:avLst/>
          </a:prstGeom>
          <a:noFill/>
        </p:spPr>
        <p:txBody>
          <a:bodyPr wrap="square" rtlCol="0">
            <a:spAutoFit/>
          </a:bodyPr>
          <a:lstStyle/>
          <a:p>
            <a:r>
              <a:rPr lang="en-US" sz="2300" dirty="0"/>
              <a:t>Open </a:t>
            </a:r>
            <a:r>
              <a:rPr lang="en-US" sz="2300" dirty="0" err="1"/>
              <a:t>Stellarium</a:t>
            </a:r>
            <a:endParaRPr lang="en-US" sz="2300" dirty="0"/>
          </a:p>
          <a:p>
            <a:r>
              <a:rPr lang="en-US" sz="2300" dirty="0"/>
              <a:t>Remove ground [G]</a:t>
            </a:r>
          </a:p>
          <a:p>
            <a:r>
              <a:rPr lang="en-US" sz="2300" dirty="0"/>
              <a:t>Remove atmosphere [A]</a:t>
            </a:r>
          </a:p>
          <a:p>
            <a:r>
              <a:rPr lang="en-US" sz="2300" dirty="0"/>
              <a:t>Remove cardinal points [Q]</a:t>
            </a:r>
          </a:p>
          <a:p>
            <a:r>
              <a:rPr lang="en-US" sz="2300" dirty="0"/>
              <a:t>Switch to equatorial mount [Ctrl + M]</a:t>
            </a:r>
          </a:p>
          <a:p>
            <a:r>
              <a:rPr lang="en-US" sz="2300" dirty="0"/>
              <a:t>Toggle meteor showers [Ctrl + </a:t>
            </a:r>
            <a:r>
              <a:rPr lang="en-US" sz="2300" dirty="0" err="1"/>
              <a:t>SHift</a:t>
            </a:r>
            <a:r>
              <a:rPr lang="en-US" sz="2300" dirty="0"/>
              <a:t> + M]</a:t>
            </a:r>
          </a:p>
          <a:p>
            <a:r>
              <a:rPr lang="en-US" sz="2300" dirty="0"/>
              <a:t>Show ecliptic (Sky and viewing option - Markings)</a:t>
            </a:r>
          </a:p>
          <a:p>
            <a:r>
              <a:rPr lang="en-US" sz="2300" dirty="0"/>
              <a:t>Click fast forward 5 times. Observe motion of moon and other solar system objects.</a:t>
            </a:r>
          </a:p>
          <a:p>
            <a:r>
              <a:rPr lang="en-US" sz="2300" dirty="0"/>
              <a:t>Click fast forward one/two more times. Click on Mars or Jupiter. Shift T to show trail.</a:t>
            </a:r>
            <a:endParaRPr lang="en-SG" sz="2300" dirty="0"/>
          </a:p>
        </p:txBody>
      </p:sp>
    </p:spTree>
    <p:extLst>
      <p:ext uri="{BB962C8B-B14F-4D97-AF65-F5344CB8AC3E}">
        <p14:creationId xmlns:p14="http://schemas.microsoft.com/office/powerpoint/2010/main" val="3693106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6054FB-571D-74FA-A7C0-D2A03EC0C3B5}"/>
              </a:ext>
            </a:extLst>
          </p:cNvPr>
          <p:cNvSpPr>
            <a:spLocks noGrp="1"/>
          </p:cNvSpPr>
          <p:nvPr>
            <p:ph type="sldNum" sz="quarter" idx="12"/>
          </p:nvPr>
        </p:nvSpPr>
        <p:spPr/>
        <p:txBody>
          <a:bodyPr/>
          <a:lstStyle/>
          <a:p>
            <a:fld id="{7081BC99-F884-43C5-B753-915CEB8D5D35}" type="slidenum">
              <a:rPr lang="en-SG" smtClean="0"/>
              <a:pPr/>
              <a:t>11</a:t>
            </a:fld>
            <a:endParaRPr lang="en-SG"/>
          </a:p>
        </p:txBody>
      </p:sp>
      <p:sp>
        <p:nvSpPr>
          <p:cNvPr id="5" name="Title 1">
            <a:extLst>
              <a:ext uri="{FF2B5EF4-FFF2-40B4-BE49-F238E27FC236}">
                <a16:creationId xmlns:a16="http://schemas.microsoft.com/office/drawing/2014/main" id="{C8DEE94F-5DEB-B30C-ED15-2C1A1A6E4B9E}"/>
              </a:ext>
            </a:extLst>
          </p:cNvPr>
          <p:cNvSpPr txBox="1">
            <a:spLocks/>
          </p:cNvSpPr>
          <p:nvPr/>
        </p:nvSpPr>
        <p:spPr>
          <a:xfrm>
            <a:off x="263352" y="1412776"/>
            <a:ext cx="11404848" cy="1863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210000"/>
              </a:lnSpc>
            </a:pPr>
            <a:r>
              <a:rPr lang="en-SG" sz="3900" dirty="0">
                <a:solidFill>
                  <a:schemeClr val="tx1">
                    <a:lumMod val="65000"/>
                    <a:lumOff val="35000"/>
                  </a:schemeClr>
                </a:solidFill>
              </a:rPr>
              <a:t>Part 1: </a:t>
            </a:r>
          </a:p>
          <a:p>
            <a:pPr algn="l"/>
            <a:r>
              <a:rPr lang="en-SG" sz="3900" dirty="0">
                <a:solidFill>
                  <a:schemeClr val="tx1">
                    <a:lumMod val="65000"/>
                    <a:lumOff val="35000"/>
                  </a:schemeClr>
                </a:solidFill>
              </a:rPr>
              <a:t>From ancient folks to the fathers of modern astronomy</a:t>
            </a:r>
          </a:p>
        </p:txBody>
      </p:sp>
    </p:spTree>
    <p:extLst>
      <p:ext uri="{BB962C8B-B14F-4D97-AF65-F5344CB8AC3E}">
        <p14:creationId xmlns:p14="http://schemas.microsoft.com/office/powerpoint/2010/main" val="568280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80044F-30C9-4E0E-9E01-E916B14E7BD2}"/>
              </a:ext>
            </a:extLst>
          </p:cNvPr>
          <p:cNvSpPr txBox="1"/>
          <p:nvPr/>
        </p:nvSpPr>
        <p:spPr>
          <a:xfrm>
            <a:off x="767408" y="6320353"/>
            <a:ext cx="3924436" cy="276999"/>
          </a:xfrm>
          <a:prstGeom prst="rect">
            <a:avLst/>
          </a:prstGeom>
          <a:noFill/>
        </p:spPr>
        <p:txBody>
          <a:bodyPr wrap="square" rtlCol="0">
            <a:spAutoFit/>
          </a:bodyPr>
          <a:lstStyle/>
          <a:p>
            <a:r>
              <a:rPr lang="en-SG" sz="1200" dirty="0"/>
              <a:t>Image credit: </a:t>
            </a:r>
            <a:r>
              <a:rPr lang="en-SG" sz="1200" dirty="0" err="1">
                <a:hlinkClick r:id="rId3"/>
              </a:rPr>
              <a:t>Dbachman</a:t>
            </a:r>
            <a:r>
              <a:rPr lang="en-SG" sz="1200" dirty="0">
                <a:hlinkClick r:id="rId3"/>
              </a:rPr>
              <a:t>, CC-BY-SA-3.0</a:t>
            </a:r>
            <a:endParaRPr lang="en-SG" sz="1200" dirty="0"/>
          </a:p>
        </p:txBody>
      </p:sp>
      <p:pic>
        <p:nvPicPr>
          <p:cNvPr id="7" name="Picture 6">
            <a:extLst>
              <a:ext uri="{FF2B5EF4-FFF2-40B4-BE49-F238E27FC236}">
                <a16:creationId xmlns:a16="http://schemas.microsoft.com/office/drawing/2014/main" id="{5727CF03-53AA-4DB6-9F80-EBC375033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70" y="1844824"/>
            <a:ext cx="4533642" cy="4452373"/>
          </a:xfrm>
          <a:prstGeom prst="rect">
            <a:avLst/>
          </a:prstGeom>
        </p:spPr>
      </p:pic>
      <p:sp>
        <p:nvSpPr>
          <p:cNvPr id="13" name="Title 1">
            <a:extLst>
              <a:ext uri="{FF2B5EF4-FFF2-40B4-BE49-F238E27FC236}">
                <a16:creationId xmlns:a16="http://schemas.microsoft.com/office/drawing/2014/main" id="{1B3D13A8-DFFA-4D31-932C-9BA911D23B68}"/>
              </a:ext>
            </a:extLst>
          </p:cNvPr>
          <p:cNvSpPr txBox="1">
            <a:spLocks/>
          </p:cNvSpPr>
          <p:nvPr/>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Ancient star map: </a:t>
            </a:r>
            <a:r>
              <a:rPr lang="en-SG" dirty="0" err="1">
                <a:solidFill>
                  <a:schemeClr val="accent1"/>
                </a:solidFill>
              </a:rPr>
              <a:t>Nebra</a:t>
            </a:r>
            <a:r>
              <a:rPr lang="en-SG" dirty="0">
                <a:solidFill>
                  <a:schemeClr val="accent1"/>
                </a:solidFill>
              </a:rPr>
              <a:t> sky disk</a:t>
            </a:r>
          </a:p>
        </p:txBody>
      </p:sp>
      <p:sp>
        <p:nvSpPr>
          <p:cNvPr id="14" name="Content Placeholder 2">
            <a:extLst>
              <a:ext uri="{FF2B5EF4-FFF2-40B4-BE49-F238E27FC236}">
                <a16:creationId xmlns:a16="http://schemas.microsoft.com/office/drawing/2014/main" id="{8761F2E0-1C1A-4DA2-82F0-CCF0CFD16935}"/>
              </a:ext>
            </a:extLst>
          </p:cNvPr>
          <p:cNvSpPr>
            <a:spLocks noGrp="1"/>
          </p:cNvSpPr>
          <p:nvPr>
            <p:ph idx="1"/>
          </p:nvPr>
        </p:nvSpPr>
        <p:spPr>
          <a:xfrm>
            <a:off x="5866184" y="2636912"/>
            <a:ext cx="5846440" cy="1944216"/>
          </a:xfrm>
        </p:spPr>
        <p:txBody>
          <a:bodyPr>
            <a:noAutofit/>
          </a:bodyPr>
          <a:lstStyle/>
          <a:p>
            <a:pPr>
              <a:buFontTx/>
              <a:buChar char="-"/>
            </a:pPr>
            <a:r>
              <a:rPr lang="en-GB" sz="2900" dirty="0">
                <a:solidFill>
                  <a:schemeClr val="tx1">
                    <a:lumMod val="65000"/>
                    <a:lumOff val="35000"/>
                  </a:schemeClr>
                </a:solidFill>
              </a:rPr>
              <a:t>More than 3000 years old! </a:t>
            </a:r>
          </a:p>
          <a:p>
            <a:pPr>
              <a:buFontTx/>
              <a:buChar char="-"/>
            </a:pPr>
            <a:r>
              <a:rPr lang="en-GB" sz="2900" dirty="0">
                <a:solidFill>
                  <a:schemeClr val="tx1">
                    <a:lumMod val="65000"/>
                    <a:lumOff val="35000"/>
                  </a:schemeClr>
                </a:solidFill>
              </a:rPr>
              <a:t>Found in Saxony-Anhalt, Germany.</a:t>
            </a:r>
          </a:p>
          <a:p>
            <a:pPr>
              <a:buFontTx/>
              <a:buChar char="-"/>
            </a:pPr>
            <a:r>
              <a:rPr lang="en-GB" sz="2900" dirty="0">
                <a:solidFill>
                  <a:schemeClr val="tx1">
                    <a:lumMod val="65000"/>
                    <a:lumOff val="35000"/>
                  </a:schemeClr>
                </a:solidFill>
              </a:rPr>
              <a:t>Star cluster represents </a:t>
            </a:r>
            <a:r>
              <a:rPr lang="en-GB" sz="2900" dirty="0">
                <a:solidFill>
                  <a:schemeClr val="accent6">
                    <a:lumMod val="75000"/>
                  </a:schemeClr>
                </a:solidFill>
              </a:rPr>
              <a:t>Pleaides?</a:t>
            </a:r>
          </a:p>
          <a:p>
            <a:pPr>
              <a:buFontTx/>
              <a:buChar char="-"/>
            </a:pPr>
            <a:r>
              <a:rPr lang="en-GB" sz="2900" dirty="0">
                <a:solidFill>
                  <a:schemeClr val="accent1"/>
                </a:solidFill>
              </a:rPr>
              <a:t>Calendar device </a:t>
            </a:r>
            <a:r>
              <a:rPr lang="en-GB" sz="2900" dirty="0">
                <a:solidFill>
                  <a:schemeClr val="tx1">
                    <a:lumMod val="65000"/>
                    <a:lumOff val="35000"/>
                  </a:schemeClr>
                </a:solidFill>
              </a:rPr>
              <a:t>similar to Stonehenge</a:t>
            </a:r>
            <a:r>
              <a:rPr lang="en-GB" sz="2900" dirty="0">
                <a:solidFill>
                  <a:schemeClr val="accent1"/>
                </a:solidFill>
              </a:rPr>
              <a:t>? </a:t>
            </a:r>
          </a:p>
          <a:p>
            <a:pPr>
              <a:buFontTx/>
              <a:buChar char="-"/>
            </a:pPr>
            <a:endParaRPr lang="en-GB" sz="2900" dirty="0">
              <a:solidFill>
                <a:schemeClr val="tx1">
                  <a:lumMod val="65000"/>
                  <a:lumOff val="35000"/>
                </a:schemeClr>
              </a:solidFill>
            </a:endParaRPr>
          </a:p>
          <a:p>
            <a:pPr marL="0" indent="0">
              <a:buNone/>
            </a:pPr>
            <a:endParaRPr lang="en-GB" sz="2900" b="0" i="0" u="none" strike="noStrike" dirty="0">
              <a:solidFill>
                <a:schemeClr val="tx1">
                  <a:lumMod val="65000"/>
                  <a:lumOff val="35000"/>
                </a:schemeClr>
              </a:solidFill>
              <a:effectLst/>
            </a:endParaRPr>
          </a:p>
        </p:txBody>
      </p:sp>
      <p:sp>
        <p:nvSpPr>
          <p:cNvPr id="15" name="Slide Number Placeholder 14">
            <a:extLst>
              <a:ext uri="{FF2B5EF4-FFF2-40B4-BE49-F238E27FC236}">
                <a16:creationId xmlns:a16="http://schemas.microsoft.com/office/drawing/2014/main" id="{AB52AF4B-A2F0-488A-AFEB-C6EDB7283175}"/>
              </a:ext>
            </a:extLst>
          </p:cNvPr>
          <p:cNvSpPr>
            <a:spLocks noGrp="1"/>
          </p:cNvSpPr>
          <p:nvPr>
            <p:ph type="sldNum" sz="quarter" idx="12"/>
          </p:nvPr>
        </p:nvSpPr>
        <p:spPr/>
        <p:txBody>
          <a:bodyPr/>
          <a:lstStyle/>
          <a:p>
            <a:fld id="{7081BC99-F884-43C5-B753-915CEB8D5D35}" type="slidenum">
              <a:rPr lang="en-SG" smtClean="0"/>
              <a:pPr/>
              <a:t>12</a:t>
            </a:fld>
            <a:endParaRPr lang="en-SG"/>
          </a:p>
        </p:txBody>
      </p:sp>
    </p:spTree>
    <p:extLst>
      <p:ext uri="{BB962C8B-B14F-4D97-AF65-F5344CB8AC3E}">
        <p14:creationId xmlns:p14="http://schemas.microsoft.com/office/powerpoint/2010/main" val="55313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F7224FA1-D99C-447C-8063-E01E43A64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580602"/>
            <a:ext cx="6062464" cy="4546848"/>
          </a:xfrm>
          <a:prstGeom prst="rect">
            <a:avLst/>
          </a:prstGeom>
        </p:spPr>
      </p:pic>
      <p:sp>
        <p:nvSpPr>
          <p:cNvPr id="12" name="TextBox 11">
            <a:extLst>
              <a:ext uri="{FF2B5EF4-FFF2-40B4-BE49-F238E27FC236}">
                <a16:creationId xmlns:a16="http://schemas.microsoft.com/office/drawing/2014/main" id="{C7C1DD21-015D-4D8D-A754-6FD30D14AB08}"/>
              </a:ext>
            </a:extLst>
          </p:cNvPr>
          <p:cNvSpPr txBox="1"/>
          <p:nvPr/>
        </p:nvSpPr>
        <p:spPr>
          <a:xfrm>
            <a:off x="942492" y="6306363"/>
            <a:ext cx="3924436" cy="276999"/>
          </a:xfrm>
          <a:prstGeom prst="rect">
            <a:avLst/>
          </a:prstGeom>
          <a:noFill/>
        </p:spPr>
        <p:txBody>
          <a:bodyPr wrap="square" rtlCol="0">
            <a:spAutoFit/>
          </a:bodyPr>
          <a:lstStyle/>
          <a:p>
            <a:r>
              <a:rPr lang="en-SG" sz="1200" dirty="0">
                <a:latin typeface="+mj-lt"/>
              </a:rPr>
              <a:t>Image credit: </a:t>
            </a:r>
            <a:r>
              <a:rPr lang="en-GB" sz="1200" b="0" i="0" u="sng" strike="noStrike" dirty="0">
                <a:solidFill>
                  <a:srgbClr val="1155CC"/>
                </a:solidFill>
                <a:effectLst/>
                <a:latin typeface="+mj-lt"/>
                <a:hlinkClick r:id="rId4"/>
              </a:rPr>
              <a:t>J. M Bonnet </a:t>
            </a:r>
            <a:r>
              <a:rPr lang="en-GB" sz="1200" b="0" i="0" u="sng" strike="noStrike" dirty="0" err="1">
                <a:solidFill>
                  <a:srgbClr val="1155CC"/>
                </a:solidFill>
                <a:effectLst/>
                <a:latin typeface="+mj-lt"/>
                <a:hlinkClick r:id="rId4"/>
              </a:rPr>
              <a:t>Bidaud</a:t>
            </a:r>
            <a:r>
              <a:rPr lang="en-GB" sz="1200" b="0" i="0" u="sng" strike="noStrike" dirty="0">
                <a:solidFill>
                  <a:srgbClr val="1155CC"/>
                </a:solidFill>
                <a:effectLst/>
                <a:latin typeface="+mj-lt"/>
                <a:hlinkClick r:id="rId4"/>
              </a:rPr>
              <a:t>, F. </a:t>
            </a:r>
            <a:r>
              <a:rPr lang="en-GB" sz="1200" b="0" i="0" u="sng" strike="noStrike" dirty="0" err="1">
                <a:solidFill>
                  <a:srgbClr val="1155CC"/>
                </a:solidFill>
                <a:effectLst/>
                <a:latin typeface="+mj-lt"/>
                <a:hlinkClick r:id="rId4"/>
              </a:rPr>
              <a:t>Praderie</a:t>
            </a:r>
            <a:r>
              <a:rPr lang="en-GB" sz="1200" b="0" i="0" u="sng" strike="noStrike" dirty="0">
                <a:solidFill>
                  <a:srgbClr val="1155CC"/>
                </a:solidFill>
                <a:effectLst/>
                <a:latin typeface="+mj-lt"/>
                <a:hlinkClick r:id="rId4"/>
              </a:rPr>
              <a:t>, S. Whitfield</a:t>
            </a:r>
            <a:endParaRPr lang="en-SG" sz="1200" dirty="0">
              <a:latin typeface="+mj-lt"/>
            </a:endParaRPr>
          </a:p>
        </p:txBody>
      </p:sp>
      <p:sp>
        <p:nvSpPr>
          <p:cNvPr id="13" name="Title 1">
            <a:extLst>
              <a:ext uri="{FF2B5EF4-FFF2-40B4-BE49-F238E27FC236}">
                <a16:creationId xmlns:a16="http://schemas.microsoft.com/office/drawing/2014/main" id="{1B3D13A8-DFFA-4D31-932C-9BA911D23B68}"/>
              </a:ext>
            </a:extLst>
          </p:cNvPr>
          <p:cNvSpPr txBox="1">
            <a:spLocks/>
          </p:cNvSpPr>
          <p:nvPr/>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Ancient star map: </a:t>
            </a:r>
            <a:r>
              <a:rPr lang="en-SG" dirty="0">
                <a:solidFill>
                  <a:schemeClr val="accent1"/>
                </a:solidFill>
              </a:rPr>
              <a:t>Dunhuang Star Atlas</a:t>
            </a:r>
          </a:p>
        </p:txBody>
      </p:sp>
      <p:sp>
        <p:nvSpPr>
          <p:cNvPr id="8" name="Content Placeholder 2">
            <a:extLst>
              <a:ext uri="{FF2B5EF4-FFF2-40B4-BE49-F238E27FC236}">
                <a16:creationId xmlns:a16="http://schemas.microsoft.com/office/drawing/2014/main" id="{E0764376-BF97-4D2C-8538-59B811142DFF}"/>
              </a:ext>
            </a:extLst>
          </p:cNvPr>
          <p:cNvSpPr>
            <a:spLocks noGrp="1"/>
          </p:cNvSpPr>
          <p:nvPr>
            <p:ph idx="1"/>
          </p:nvPr>
        </p:nvSpPr>
        <p:spPr>
          <a:xfrm>
            <a:off x="6816080" y="2276872"/>
            <a:ext cx="4896544" cy="3490538"/>
          </a:xfrm>
        </p:spPr>
        <p:txBody>
          <a:bodyPr>
            <a:noAutofit/>
          </a:bodyPr>
          <a:lstStyle/>
          <a:p>
            <a:pPr>
              <a:buFontTx/>
              <a:buChar char="-"/>
            </a:pPr>
            <a:r>
              <a:rPr lang="en-GB" sz="2900" dirty="0">
                <a:solidFill>
                  <a:schemeClr val="tx1">
                    <a:lumMod val="65000"/>
                    <a:lumOff val="35000"/>
                  </a:schemeClr>
                </a:solidFill>
              </a:rPr>
              <a:t>Years 649—684 </a:t>
            </a:r>
          </a:p>
          <a:p>
            <a:pPr>
              <a:buFontTx/>
              <a:buChar char="-"/>
            </a:pPr>
            <a:r>
              <a:rPr lang="en-GB" sz="2900" dirty="0">
                <a:solidFill>
                  <a:schemeClr val="tx1">
                    <a:lumMod val="65000"/>
                    <a:lumOff val="35000"/>
                  </a:schemeClr>
                </a:solidFill>
              </a:rPr>
              <a:t>The oldest complete star atlas with more than 1300 stars</a:t>
            </a:r>
          </a:p>
          <a:p>
            <a:pPr>
              <a:buFontTx/>
              <a:buChar char="-"/>
            </a:pPr>
            <a:r>
              <a:rPr lang="en-GB" sz="2900" dirty="0">
                <a:solidFill>
                  <a:schemeClr val="tx1">
                    <a:lumMod val="65000"/>
                    <a:lumOff val="35000"/>
                  </a:schemeClr>
                </a:solidFill>
              </a:rPr>
              <a:t>Accurate to within 1</a:t>
            </a:r>
            <a:r>
              <a:rPr lang="en-GB" sz="2900" baseline="30000" dirty="0">
                <a:solidFill>
                  <a:schemeClr val="tx1">
                    <a:lumMod val="65000"/>
                    <a:lumOff val="35000"/>
                  </a:schemeClr>
                </a:solidFill>
              </a:rPr>
              <a:t>o</a:t>
            </a:r>
          </a:p>
          <a:p>
            <a:pPr>
              <a:buFontTx/>
              <a:buChar char="-"/>
            </a:pPr>
            <a:r>
              <a:rPr lang="en-GB" sz="2900" dirty="0">
                <a:solidFill>
                  <a:schemeClr val="accent1"/>
                </a:solidFill>
              </a:rPr>
              <a:t>Note the Big Dipper.</a:t>
            </a:r>
            <a:endParaRPr lang="en-GB" sz="2900" b="0" i="0" u="none" strike="noStrike" dirty="0">
              <a:solidFill>
                <a:schemeClr val="tx1">
                  <a:lumMod val="65000"/>
                  <a:lumOff val="35000"/>
                </a:schemeClr>
              </a:solidFill>
              <a:effectLst/>
            </a:endParaRPr>
          </a:p>
        </p:txBody>
      </p:sp>
      <p:sp>
        <p:nvSpPr>
          <p:cNvPr id="2" name="Slide Number Placeholder 1">
            <a:extLst>
              <a:ext uri="{FF2B5EF4-FFF2-40B4-BE49-F238E27FC236}">
                <a16:creationId xmlns:a16="http://schemas.microsoft.com/office/drawing/2014/main" id="{32DF2118-8176-4F9B-856B-F96588E77472}"/>
              </a:ext>
            </a:extLst>
          </p:cNvPr>
          <p:cNvSpPr>
            <a:spLocks noGrp="1"/>
          </p:cNvSpPr>
          <p:nvPr>
            <p:ph type="sldNum" sz="quarter" idx="12"/>
          </p:nvPr>
        </p:nvSpPr>
        <p:spPr/>
        <p:txBody>
          <a:bodyPr/>
          <a:lstStyle/>
          <a:p>
            <a:fld id="{7081BC99-F884-43C5-B753-915CEB8D5D35}" type="slidenum">
              <a:rPr lang="en-SG" smtClean="0"/>
              <a:pPr/>
              <a:t>13</a:t>
            </a:fld>
            <a:endParaRPr lang="en-SG"/>
          </a:p>
        </p:txBody>
      </p:sp>
    </p:spTree>
    <p:extLst>
      <p:ext uri="{BB962C8B-B14F-4D97-AF65-F5344CB8AC3E}">
        <p14:creationId xmlns:p14="http://schemas.microsoft.com/office/powerpoint/2010/main" val="3387958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23E8DF7A-DDDB-4F5D-9AA7-8CAF08488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1556792"/>
            <a:ext cx="6053554" cy="4464496"/>
          </a:xfrm>
          <a:prstGeom prst="rect">
            <a:avLst/>
          </a:prstGeom>
        </p:spPr>
      </p:pic>
      <p:sp>
        <p:nvSpPr>
          <p:cNvPr id="5" name="TextBox 4">
            <a:extLst>
              <a:ext uri="{FF2B5EF4-FFF2-40B4-BE49-F238E27FC236}">
                <a16:creationId xmlns:a16="http://schemas.microsoft.com/office/drawing/2014/main" id="{6D80044F-30C9-4E0E-9E01-E916B14E7BD2}"/>
              </a:ext>
            </a:extLst>
          </p:cNvPr>
          <p:cNvSpPr txBox="1"/>
          <p:nvPr/>
        </p:nvSpPr>
        <p:spPr>
          <a:xfrm>
            <a:off x="659396" y="6237312"/>
            <a:ext cx="3924436" cy="276999"/>
          </a:xfrm>
          <a:prstGeom prst="rect">
            <a:avLst/>
          </a:prstGeom>
          <a:noFill/>
        </p:spPr>
        <p:txBody>
          <a:bodyPr wrap="square" rtlCol="0">
            <a:spAutoFit/>
          </a:bodyPr>
          <a:lstStyle/>
          <a:p>
            <a:r>
              <a:rPr lang="en-SG" sz="1200" dirty="0"/>
              <a:t>Image credit: </a:t>
            </a:r>
            <a:r>
              <a:rPr lang="en-SG" sz="1200" dirty="0">
                <a:hlinkClick r:id="rId4"/>
              </a:rPr>
              <a:t>Bartolomeu Velho, Public domain</a:t>
            </a:r>
            <a:endParaRPr lang="en-SG" sz="1200" dirty="0"/>
          </a:p>
        </p:txBody>
      </p:sp>
      <p:sp>
        <p:nvSpPr>
          <p:cNvPr id="6" name="Title 1">
            <a:extLst>
              <a:ext uri="{FF2B5EF4-FFF2-40B4-BE49-F238E27FC236}">
                <a16:creationId xmlns:a16="http://schemas.microsoft.com/office/drawing/2014/main" id="{F109F78F-B8DC-49C4-AD76-78BC19E93C42}"/>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1"/>
                </a:solidFill>
              </a:rPr>
              <a:t>Geocentric</a:t>
            </a:r>
            <a:r>
              <a:rPr lang="en-SG" dirty="0">
                <a:solidFill>
                  <a:schemeClr val="tx1">
                    <a:lumMod val="65000"/>
                    <a:lumOff val="35000"/>
                  </a:schemeClr>
                </a:solidFill>
              </a:rPr>
              <a:t>, Static Earth</a:t>
            </a:r>
            <a:r>
              <a:rPr lang="en-SG" dirty="0">
                <a:solidFill>
                  <a:schemeClr val="accent1"/>
                </a:solidFill>
              </a:rPr>
              <a:t> </a:t>
            </a:r>
            <a:r>
              <a:rPr lang="en-SG" dirty="0">
                <a:solidFill>
                  <a:schemeClr val="tx1">
                    <a:lumMod val="65000"/>
                    <a:lumOff val="35000"/>
                  </a:schemeClr>
                </a:solidFill>
              </a:rPr>
              <a:t>and Perfect Circles </a:t>
            </a:r>
          </a:p>
        </p:txBody>
      </p:sp>
      <p:sp>
        <p:nvSpPr>
          <p:cNvPr id="8" name="Content Placeholder 2">
            <a:extLst>
              <a:ext uri="{FF2B5EF4-FFF2-40B4-BE49-F238E27FC236}">
                <a16:creationId xmlns:a16="http://schemas.microsoft.com/office/drawing/2014/main" id="{AB6958AE-22A0-4137-922C-769CC884B88F}"/>
              </a:ext>
            </a:extLst>
          </p:cNvPr>
          <p:cNvSpPr>
            <a:spLocks noGrp="1"/>
          </p:cNvSpPr>
          <p:nvPr>
            <p:ph idx="1"/>
          </p:nvPr>
        </p:nvSpPr>
        <p:spPr>
          <a:xfrm>
            <a:off x="6816080" y="1988840"/>
            <a:ext cx="5040560" cy="4032448"/>
          </a:xfrm>
        </p:spPr>
        <p:txBody>
          <a:bodyPr>
            <a:noAutofit/>
          </a:bodyPr>
          <a:lstStyle/>
          <a:p>
            <a:pPr>
              <a:buFontTx/>
              <a:buChar char="-"/>
            </a:pPr>
            <a:r>
              <a:rPr lang="en-GB" sz="2900" dirty="0">
                <a:solidFill>
                  <a:schemeClr val="tx1">
                    <a:lumMod val="65000"/>
                    <a:lumOff val="35000"/>
                  </a:schemeClr>
                </a:solidFill>
              </a:rPr>
              <a:t>Early model to explain periodic celestial movements. </a:t>
            </a:r>
          </a:p>
          <a:p>
            <a:pPr>
              <a:buFontTx/>
              <a:buChar char="-"/>
            </a:pPr>
            <a:r>
              <a:rPr lang="en-GB" sz="2900" dirty="0">
                <a:solidFill>
                  <a:schemeClr val="tx1">
                    <a:lumMod val="65000"/>
                    <a:lumOff val="35000"/>
                  </a:schemeClr>
                </a:solidFill>
              </a:rPr>
              <a:t>Advocated by influential Greek philosophers </a:t>
            </a:r>
            <a:r>
              <a:rPr lang="en-GB" sz="2900" dirty="0">
                <a:solidFill>
                  <a:schemeClr val="accent1"/>
                </a:solidFill>
              </a:rPr>
              <a:t>Plato and Aristotle</a:t>
            </a:r>
            <a:r>
              <a:rPr lang="en-GB" sz="2900" dirty="0">
                <a:solidFill>
                  <a:schemeClr val="tx1">
                    <a:lumMod val="65000"/>
                    <a:lumOff val="35000"/>
                  </a:schemeClr>
                </a:solidFill>
              </a:rPr>
              <a:t>.</a:t>
            </a:r>
          </a:p>
          <a:p>
            <a:pPr>
              <a:buFontTx/>
              <a:buChar char="-"/>
            </a:pPr>
            <a:r>
              <a:rPr lang="en-GB" sz="2900" dirty="0">
                <a:solidFill>
                  <a:schemeClr val="tx1">
                    <a:lumMod val="65000"/>
                    <a:lumOff val="35000"/>
                  </a:schemeClr>
                </a:solidFill>
              </a:rPr>
              <a:t>Other schools of thought exist but not as popular.</a:t>
            </a:r>
            <a:endParaRPr lang="en-GB" sz="2900" b="0" i="0" u="none" strike="noStrike" dirty="0">
              <a:solidFill>
                <a:schemeClr val="tx1">
                  <a:lumMod val="65000"/>
                  <a:lumOff val="35000"/>
                </a:schemeClr>
              </a:solidFill>
              <a:effectLst/>
            </a:endParaRPr>
          </a:p>
        </p:txBody>
      </p:sp>
      <p:sp>
        <p:nvSpPr>
          <p:cNvPr id="9" name="Slide Number Placeholder 8">
            <a:extLst>
              <a:ext uri="{FF2B5EF4-FFF2-40B4-BE49-F238E27FC236}">
                <a16:creationId xmlns:a16="http://schemas.microsoft.com/office/drawing/2014/main" id="{6EA0E44B-281E-4F1F-864F-BA76FC72BF7C}"/>
              </a:ext>
            </a:extLst>
          </p:cNvPr>
          <p:cNvSpPr>
            <a:spLocks noGrp="1"/>
          </p:cNvSpPr>
          <p:nvPr>
            <p:ph type="sldNum" sz="quarter" idx="12"/>
          </p:nvPr>
        </p:nvSpPr>
        <p:spPr/>
        <p:txBody>
          <a:bodyPr/>
          <a:lstStyle/>
          <a:p>
            <a:fld id="{7081BC99-F884-43C5-B753-915CEB8D5D35}" type="slidenum">
              <a:rPr lang="en-SG" smtClean="0"/>
              <a:pPr/>
              <a:t>14</a:t>
            </a:fld>
            <a:endParaRPr lang="en-SG"/>
          </a:p>
        </p:txBody>
      </p:sp>
    </p:spTree>
    <p:extLst>
      <p:ext uri="{BB962C8B-B14F-4D97-AF65-F5344CB8AC3E}">
        <p14:creationId xmlns:p14="http://schemas.microsoft.com/office/powerpoint/2010/main" val="833424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23E8DF7A-DDDB-4F5D-9AA7-8CAF08488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2" y="1556792"/>
            <a:ext cx="6053554" cy="4464496"/>
          </a:xfrm>
          <a:prstGeom prst="rect">
            <a:avLst/>
          </a:prstGeom>
        </p:spPr>
      </p:pic>
      <p:sp>
        <p:nvSpPr>
          <p:cNvPr id="5" name="TextBox 4">
            <a:extLst>
              <a:ext uri="{FF2B5EF4-FFF2-40B4-BE49-F238E27FC236}">
                <a16:creationId xmlns:a16="http://schemas.microsoft.com/office/drawing/2014/main" id="{6D80044F-30C9-4E0E-9E01-E916B14E7BD2}"/>
              </a:ext>
            </a:extLst>
          </p:cNvPr>
          <p:cNvSpPr txBox="1"/>
          <p:nvPr/>
        </p:nvSpPr>
        <p:spPr>
          <a:xfrm>
            <a:off x="659396" y="6237312"/>
            <a:ext cx="3924436" cy="461665"/>
          </a:xfrm>
          <a:prstGeom prst="rect">
            <a:avLst/>
          </a:prstGeom>
          <a:noFill/>
        </p:spPr>
        <p:txBody>
          <a:bodyPr wrap="square" rtlCol="0">
            <a:spAutoFit/>
          </a:bodyPr>
          <a:lstStyle/>
          <a:p>
            <a:r>
              <a:rPr lang="en-SG" sz="1200" dirty="0"/>
              <a:t>Image credit: </a:t>
            </a:r>
            <a:r>
              <a:rPr lang="en-SG" sz="1200" dirty="0">
                <a:hlinkClick r:id="rId4"/>
              </a:rPr>
              <a:t>Bartolomeu Velho, Public </a:t>
            </a:r>
            <a:r>
              <a:rPr lang="en-SG" sz="1200" dirty="0" err="1">
                <a:hlinkClick r:id="rId4"/>
              </a:rPr>
              <a:t>domain</a:t>
            </a:r>
            <a:r>
              <a:rPr lang="en-SG" sz="1200" dirty="0" err="1"/>
              <a:t>Oooooooooooo</a:t>
            </a:r>
            <a:endParaRPr lang="en-SG" sz="1200" dirty="0"/>
          </a:p>
        </p:txBody>
      </p:sp>
      <p:sp>
        <p:nvSpPr>
          <p:cNvPr id="6" name="Title 1">
            <a:extLst>
              <a:ext uri="{FF2B5EF4-FFF2-40B4-BE49-F238E27FC236}">
                <a16:creationId xmlns:a16="http://schemas.microsoft.com/office/drawing/2014/main" id="{F109F78F-B8DC-49C4-AD76-78BC19E93C42}"/>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Geocentric, </a:t>
            </a:r>
            <a:r>
              <a:rPr lang="en-SG" dirty="0">
                <a:solidFill>
                  <a:schemeClr val="accent1"/>
                </a:solidFill>
              </a:rPr>
              <a:t>Static Earth and Perfect Circles </a:t>
            </a:r>
          </a:p>
        </p:txBody>
      </p:sp>
      <p:sp>
        <p:nvSpPr>
          <p:cNvPr id="8" name="Content Placeholder 2">
            <a:extLst>
              <a:ext uri="{FF2B5EF4-FFF2-40B4-BE49-F238E27FC236}">
                <a16:creationId xmlns:a16="http://schemas.microsoft.com/office/drawing/2014/main" id="{AB6958AE-22A0-4137-922C-769CC884B88F}"/>
              </a:ext>
            </a:extLst>
          </p:cNvPr>
          <p:cNvSpPr>
            <a:spLocks noGrp="1"/>
          </p:cNvSpPr>
          <p:nvPr>
            <p:ph idx="1"/>
          </p:nvPr>
        </p:nvSpPr>
        <p:spPr>
          <a:xfrm>
            <a:off x="6816080" y="2276872"/>
            <a:ext cx="4968552" cy="3528392"/>
          </a:xfrm>
        </p:spPr>
        <p:txBody>
          <a:bodyPr>
            <a:noAutofit/>
          </a:bodyPr>
          <a:lstStyle/>
          <a:p>
            <a:pPr>
              <a:buFontTx/>
              <a:buChar char="-"/>
            </a:pPr>
            <a:r>
              <a:rPr lang="en-GB" sz="2900" dirty="0">
                <a:solidFill>
                  <a:schemeClr val="tx1">
                    <a:lumMod val="65000"/>
                    <a:lumOff val="35000"/>
                  </a:schemeClr>
                </a:solidFill>
              </a:rPr>
              <a:t>Mix of </a:t>
            </a:r>
            <a:r>
              <a:rPr lang="en-GB" sz="2900" dirty="0">
                <a:solidFill>
                  <a:schemeClr val="accent1"/>
                </a:solidFill>
              </a:rPr>
              <a:t>logic</a:t>
            </a:r>
            <a:r>
              <a:rPr lang="en-GB" sz="2900" dirty="0">
                <a:solidFill>
                  <a:schemeClr val="tx1">
                    <a:lumMod val="65000"/>
                    <a:lumOff val="35000"/>
                  </a:schemeClr>
                </a:solidFill>
              </a:rPr>
              <a:t> and</a:t>
            </a:r>
            <a:r>
              <a:rPr lang="en-GB" sz="2900" dirty="0">
                <a:solidFill>
                  <a:schemeClr val="accent6">
                    <a:lumMod val="75000"/>
                  </a:schemeClr>
                </a:solidFill>
              </a:rPr>
              <a:t> mystic</a:t>
            </a:r>
            <a:r>
              <a:rPr lang="en-GB" sz="2900" dirty="0">
                <a:solidFill>
                  <a:schemeClr val="tx1">
                    <a:lumMod val="65000"/>
                    <a:lumOff val="35000"/>
                  </a:schemeClr>
                </a:solidFill>
              </a:rPr>
              <a:t>.</a:t>
            </a:r>
          </a:p>
          <a:p>
            <a:pPr>
              <a:buFontTx/>
              <a:buChar char="-"/>
            </a:pPr>
            <a:r>
              <a:rPr lang="en-GB" sz="2900" dirty="0">
                <a:solidFill>
                  <a:schemeClr val="tx1">
                    <a:lumMod val="65000"/>
                    <a:lumOff val="35000"/>
                  </a:schemeClr>
                </a:solidFill>
              </a:rPr>
              <a:t>Lack of stellar parallax observations =&gt; Earth is not moving.</a:t>
            </a:r>
          </a:p>
          <a:p>
            <a:pPr>
              <a:buFontTx/>
              <a:buChar char="-"/>
            </a:pPr>
            <a:r>
              <a:rPr lang="en-GB" sz="2900" dirty="0">
                <a:solidFill>
                  <a:schemeClr val="tx1">
                    <a:lumMod val="65000"/>
                    <a:lumOff val="35000"/>
                  </a:schemeClr>
                </a:solidFill>
              </a:rPr>
              <a:t>Heavenly bodies move in circles/ spheres which are perfect geometrical shapes</a:t>
            </a:r>
          </a:p>
        </p:txBody>
      </p:sp>
      <p:sp>
        <p:nvSpPr>
          <p:cNvPr id="2" name="Slide Number Placeholder 1">
            <a:extLst>
              <a:ext uri="{FF2B5EF4-FFF2-40B4-BE49-F238E27FC236}">
                <a16:creationId xmlns:a16="http://schemas.microsoft.com/office/drawing/2014/main" id="{A5DCAE87-E8E6-4F39-BC22-3D75914C4FA6}"/>
              </a:ext>
            </a:extLst>
          </p:cNvPr>
          <p:cNvSpPr>
            <a:spLocks noGrp="1"/>
          </p:cNvSpPr>
          <p:nvPr>
            <p:ph type="sldNum" sz="quarter" idx="12"/>
          </p:nvPr>
        </p:nvSpPr>
        <p:spPr/>
        <p:txBody>
          <a:bodyPr/>
          <a:lstStyle/>
          <a:p>
            <a:fld id="{7081BC99-F884-43C5-B753-915CEB8D5D35}" type="slidenum">
              <a:rPr lang="en-SG" smtClean="0"/>
              <a:pPr/>
              <a:t>15</a:t>
            </a:fld>
            <a:endParaRPr lang="en-SG"/>
          </a:p>
        </p:txBody>
      </p:sp>
    </p:spTree>
    <p:extLst>
      <p:ext uri="{BB962C8B-B14F-4D97-AF65-F5344CB8AC3E}">
        <p14:creationId xmlns:p14="http://schemas.microsoft.com/office/powerpoint/2010/main" val="2262147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creenshot of a computer&#10;&#10;Description automatically generated with low confidence">
            <a:extLst>
              <a:ext uri="{FF2B5EF4-FFF2-40B4-BE49-F238E27FC236}">
                <a16:creationId xmlns:a16="http://schemas.microsoft.com/office/drawing/2014/main" id="{9640BE11-D5F4-46DC-B826-1034BEFA3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944" y="260648"/>
            <a:ext cx="6408712" cy="6408712"/>
          </a:xfrm>
          <a:prstGeom prst="rect">
            <a:avLst/>
          </a:prstGeom>
        </p:spPr>
      </p:pic>
      <p:sp>
        <p:nvSpPr>
          <p:cNvPr id="26" name="Title 1">
            <a:extLst>
              <a:ext uri="{FF2B5EF4-FFF2-40B4-BE49-F238E27FC236}">
                <a16:creationId xmlns:a16="http://schemas.microsoft.com/office/drawing/2014/main" id="{98106801-9851-4CD5-B8BD-AC25986FBEFA}"/>
              </a:ext>
            </a:extLst>
          </p:cNvPr>
          <p:cNvSpPr txBox="1">
            <a:spLocks/>
          </p:cNvSpPr>
          <p:nvPr/>
        </p:nvSpPr>
        <p:spPr>
          <a:xfrm>
            <a:off x="609600" y="260648"/>
            <a:ext cx="4910336" cy="1944216"/>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1"/>
                </a:solidFill>
              </a:rPr>
              <a:t>Retrograde Motion </a:t>
            </a:r>
            <a:r>
              <a:rPr lang="en-SG" dirty="0">
                <a:solidFill>
                  <a:schemeClr val="tx1">
                    <a:lumMod val="65000"/>
                    <a:lumOff val="35000"/>
                  </a:schemeClr>
                </a:solidFill>
              </a:rPr>
              <a:t>of Planets</a:t>
            </a:r>
            <a:endParaRPr lang="en-SG" dirty="0">
              <a:solidFill>
                <a:schemeClr val="accent1"/>
              </a:solidFill>
            </a:endParaRPr>
          </a:p>
        </p:txBody>
      </p:sp>
      <p:sp>
        <p:nvSpPr>
          <p:cNvPr id="28" name="TextBox 27">
            <a:extLst>
              <a:ext uri="{FF2B5EF4-FFF2-40B4-BE49-F238E27FC236}">
                <a16:creationId xmlns:a16="http://schemas.microsoft.com/office/drawing/2014/main" id="{2462E963-C299-4170-A985-D69D93387E61}"/>
              </a:ext>
            </a:extLst>
          </p:cNvPr>
          <p:cNvSpPr txBox="1"/>
          <p:nvPr/>
        </p:nvSpPr>
        <p:spPr>
          <a:xfrm>
            <a:off x="5735960" y="6309320"/>
            <a:ext cx="3888432" cy="276999"/>
          </a:xfrm>
          <a:prstGeom prst="rect">
            <a:avLst/>
          </a:prstGeom>
          <a:noFill/>
        </p:spPr>
        <p:txBody>
          <a:bodyPr wrap="square" rtlCol="0">
            <a:spAutoFit/>
          </a:bodyPr>
          <a:lstStyle/>
          <a:p>
            <a:r>
              <a:rPr lang="en-GB" sz="1200" dirty="0">
                <a:solidFill>
                  <a:schemeClr val="bg1">
                    <a:lumMod val="75000"/>
                  </a:schemeClr>
                </a:solidFill>
              </a:rPr>
              <a:t>Image credit: </a:t>
            </a:r>
            <a:r>
              <a:rPr lang="en-GB" sz="1200" dirty="0">
                <a:solidFill>
                  <a:schemeClr val="bg1">
                    <a:lumMod val="75000"/>
                  </a:schemeClr>
                </a:solidFill>
                <a:hlinkClick r:id="rId4">
                  <a:extLst>
                    <a:ext uri="{A12FA001-AC4F-418D-AE19-62706E023703}">
                      <ahyp:hlinkClr xmlns:ahyp="http://schemas.microsoft.com/office/drawing/2018/hyperlinkcolor" val="tx"/>
                    </a:ext>
                  </a:extLst>
                </a:hlinkClick>
              </a:rPr>
              <a:t>Eugene Alvin Villar, CC BY-SA 4.0</a:t>
            </a:r>
            <a:r>
              <a:rPr lang="en-GB" sz="1200" dirty="0">
                <a:solidFill>
                  <a:schemeClr val="bg1">
                    <a:lumMod val="75000"/>
                  </a:schemeClr>
                </a:solidFill>
              </a:rPr>
              <a:t> </a:t>
            </a:r>
            <a:endParaRPr lang="en-SG" sz="1200" dirty="0">
              <a:solidFill>
                <a:schemeClr val="bg1">
                  <a:lumMod val="75000"/>
                </a:schemeClr>
              </a:solidFill>
            </a:endParaRPr>
          </a:p>
        </p:txBody>
      </p:sp>
      <p:sp>
        <p:nvSpPr>
          <p:cNvPr id="30" name="Content Placeholder 2">
            <a:extLst>
              <a:ext uri="{FF2B5EF4-FFF2-40B4-BE49-F238E27FC236}">
                <a16:creationId xmlns:a16="http://schemas.microsoft.com/office/drawing/2014/main" id="{75DE4767-4CCA-400A-A620-01F8429905BE}"/>
              </a:ext>
            </a:extLst>
          </p:cNvPr>
          <p:cNvSpPr>
            <a:spLocks noGrp="1"/>
          </p:cNvSpPr>
          <p:nvPr>
            <p:ph idx="1"/>
          </p:nvPr>
        </p:nvSpPr>
        <p:spPr>
          <a:xfrm>
            <a:off x="695400" y="2636912"/>
            <a:ext cx="4680520" cy="2160240"/>
          </a:xfrm>
        </p:spPr>
        <p:txBody>
          <a:bodyPr>
            <a:normAutofit/>
          </a:bodyPr>
          <a:lstStyle/>
          <a:p>
            <a:pPr>
              <a:buFontTx/>
              <a:buChar char="-"/>
            </a:pPr>
            <a:r>
              <a:rPr lang="en-GB" sz="2900" dirty="0">
                <a:solidFill>
                  <a:schemeClr val="accent1"/>
                </a:solidFill>
              </a:rPr>
              <a:t>Planets drift </a:t>
            </a:r>
            <a:r>
              <a:rPr lang="en-GB" sz="2900" dirty="0">
                <a:solidFill>
                  <a:schemeClr val="tx1">
                    <a:lumMod val="65000"/>
                    <a:lumOff val="35000"/>
                  </a:schemeClr>
                </a:solidFill>
              </a:rPr>
              <a:t>from East to West through the year.</a:t>
            </a:r>
          </a:p>
          <a:p>
            <a:pPr>
              <a:buFontTx/>
              <a:buChar char="-"/>
            </a:pPr>
            <a:r>
              <a:rPr lang="en-GB" sz="2900" dirty="0">
                <a:solidFill>
                  <a:schemeClr val="tx1">
                    <a:lumMod val="65000"/>
                    <a:lumOff val="35000"/>
                  </a:schemeClr>
                </a:solidFill>
              </a:rPr>
              <a:t>But moves in </a:t>
            </a:r>
            <a:r>
              <a:rPr lang="en-GB" sz="2900" dirty="0">
                <a:solidFill>
                  <a:schemeClr val="accent6">
                    <a:lumMod val="75000"/>
                  </a:schemeClr>
                </a:solidFill>
              </a:rPr>
              <a:t>opposite direction</a:t>
            </a:r>
            <a:r>
              <a:rPr lang="en-GB" sz="2900" dirty="0">
                <a:solidFill>
                  <a:schemeClr val="tx1">
                    <a:lumMod val="65000"/>
                    <a:lumOff val="35000"/>
                  </a:schemeClr>
                </a:solidFill>
              </a:rPr>
              <a:t> sometimes!</a:t>
            </a:r>
          </a:p>
          <a:p>
            <a:pPr marL="0" indent="0">
              <a:buNone/>
            </a:pPr>
            <a:endParaRPr lang="en-GB" sz="2900" dirty="0">
              <a:solidFill>
                <a:schemeClr val="accent1"/>
              </a:solidFill>
            </a:endParaRPr>
          </a:p>
          <a:p>
            <a:pPr>
              <a:buFontTx/>
              <a:buChar char="-"/>
            </a:pPr>
            <a:endParaRPr lang="en-GB" sz="2900" dirty="0">
              <a:solidFill>
                <a:schemeClr val="tx1">
                  <a:lumMod val="65000"/>
                  <a:lumOff val="35000"/>
                </a:schemeClr>
              </a:solidFill>
            </a:endParaRPr>
          </a:p>
          <a:p>
            <a:pPr marL="0" indent="0">
              <a:buNone/>
            </a:pPr>
            <a:endParaRPr lang="en-GB" sz="2900" b="0" i="0" u="none" strike="noStrike" dirty="0">
              <a:solidFill>
                <a:schemeClr val="tx1">
                  <a:lumMod val="65000"/>
                  <a:lumOff val="35000"/>
                </a:schemeClr>
              </a:solidFill>
              <a:effectLst/>
            </a:endParaRPr>
          </a:p>
        </p:txBody>
      </p:sp>
      <p:sp>
        <p:nvSpPr>
          <p:cNvPr id="32" name="TextBox 31">
            <a:extLst>
              <a:ext uri="{FF2B5EF4-FFF2-40B4-BE49-F238E27FC236}">
                <a16:creationId xmlns:a16="http://schemas.microsoft.com/office/drawing/2014/main" id="{A08318A3-AD20-459A-88F9-33945800D0A0}"/>
              </a:ext>
            </a:extLst>
          </p:cNvPr>
          <p:cNvSpPr txBox="1"/>
          <p:nvPr/>
        </p:nvSpPr>
        <p:spPr>
          <a:xfrm>
            <a:off x="479376" y="5140349"/>
            <a:ext cx="4896544" cy="1384995"/>
          </a:xfrm>
          <a:prstGeom prst="rect">
            <a:avLst/>
          </a:prstGeom>
          <a:noFill/>
        </p:spPr>
        <p:txBody>
          <a:bodyPr wrap="square" rtlCol="0">
            <a:spAutoFit/>
          </a:bodyPr>
          <a:lstStyle/>
          <a:p>
            <a:r>
              <a:rPr lang="en-SG" sz="2800" dirty="0">
                <a:solidFill>
                  <a:schemeClr val="bg1">
                    <a:lumMod val="65000"/>
                  </a:schemeClr>
                </a:solidFill>
                <a:latin typeface="Comic Sans MS" panose="030F0702030302020204" pitchFamily="66" charset="0"/>
              </a:rPr>
              <a:t>Does Aristotle’s Geocentric universe account for this observation?</a:t>
            </a:r>
          </a:p>
        </p:txBody>
      </p:sp>
      <p:sp>
        <p:nvSpPr>
          <p:cNvPr id="7" name="Slide Number Placeholder 6">
            <a:extLst>
              <a:ext uri="{FF2B5EF4-FFF2-40B4-BE49-F238E27FC236}">
                <a16:creationId xmlns:a16="http://schemas.microsoft.com/office/drawing/2014/main" id="{C7F152C7-4811-4B9D-ABE0-F001DAE74DF3}"/>
              </a:ext>
            </a:extLst>
          </p:cNvPr>
          <p:cNvSpPr>
            <a:spLocks noGrp="1"/>
          </p:cNvSpPr>
          <p:nvPr>
            <p:ph type="sldNum" sz="quarter" idx="12"/>
          </p:nvPr>
        </p:nvSpPr>
        <p:spPr/>
        <p:txBody>
          <a:bodyPr/>
          <a:lstStyle/>
          <a:p>
            <a:fld id="{7081BC99-F884-43C5-B753-915CEB8D5D35}" type="slidenum">
              <a:rPr lang="en-SG" smtClean="0"/>
              <a:pPr/>
              <a:t>16</a:t>
            </a:fld>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8676B92-7680-44F8-B624-30056BE07108}"/>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1"/>
                </a:solidFill>
              </a:rPr>
              <a:t>Ptolemy</a:t>
            </a:r>
            <a:r>
              <a:rPr lang="en-SG" dirty="0">
                <a:solidFill>
                  <a:schemeClr val="tx1">
                    <a:lumMod val="65000"/>
                    <a:lumOff val="35000"/>
                  </a:schemeClr>
                </a:solidFill>
              </a:rPr>
              <a:t>’s Solution: Circles within circles</a:t>
            </a:r>
            <a:endParaRPr lang="en-SG" dirty="0">
              <a:solidFill>
                <a:schemeClr val="accent1"/>
              </a:solidFill>
            </a:endParaRPr>
          </a:p>
        </p:txBody>
      </p:sp>
      <p:pic>
        <p:nvPicPr>
          <p:cNvPr id="15" name="Picture 14">
            <a:extLst>
              <a:ext uri="{FF2B5EF4-FFF2-40B4-BE49-F238E27FC236}">
                <a16:creationId xmlns:a16="http://schemas.microsoft.com/office/drawing/2014/main" id="{05EDB3AF-F291-4487-B7C5-6B285559F45D}"/>
              </a:ext>
            </a:extLst>
          </p:cNvPr>
          <p:cNvPicPr>
            <a:picLocks noChangeAspect="1"/>
          </p:cNvPicPr>
          <p:nvPr/>
        </p:nvPicPr>
        <p:blipFill>
          <a:blip r:embed="rId3"/>
          <a:stretch>
            <a:fillRect/>
          </a:stretch>
        </p:blipFill>
        <p:spPr>
          <a:xfrm>
            <a:off x="911424" y="1586638"/>
            <a:ext cx="4029422" cy="3980875"/>
          </a:xfrm>
          <a:prstGeom prst="rect">
            <a:avLst/>
          </a:prstGeom>
        </p:spPr>
      </p:pic>
      <p:sp>
        <p:nvSpPr>
          <p:cNvPr id="16" name="TextBox 15">
            <a:extLst>
              <a:ext uri="{FF2B5EF4-FFF2-40B4-BE49-F238E27FC236}">
                <a16:creationId xmlns:a16="http://schemas.microsoft.com/office/drawing/2014/main" id="{2E1B81D2-58B0-4014-BCE2-D2ADE7C937C0}"/>
              </a:ext>
            </a:extLst>
          </p:cNvPr>
          <p:cNvSpPr txBox="1"/>
          <p:nvPr/>
        </p:nvSpPr>
        <p:spPr>
          <a:xfrm>
            <a:off x="1415480" y="5733256"/>
            <a:ext cx="2808312" cy="276999"/>
          </a:xfrm>
          <a:prstGeom prst="rect">
            <a:avLst/>
          </a:prstGeom>
          <a:noFill/>
        </p:spPr>
        <p:txBody>
          <a:bodyPr wrap="square" rtlCol="0">
            <a:spAutoFit/>
          </a:bodyPr>
          <a:lstStyle/>
          <a:p>
            <a:r>
              <a:rPr lang="en-SG" sz="1200" dirty="0"/>
              <a:t>Image credit: </a:t>
            </a:r>
            <a:r>
              <a:rPr lang="en-SG" sz="1200" dirty="0" err="1">
                <a:hlinkClick r:id="rId4"/>
              </a:rPr>
              <a:t>Fastfission</a:t>
            </a:r>
            <a:r>
              <a:rPr lang="en-SG" sz="1200" dirty="0">
                <a:hlinkClick r:id="rId4"/>
              </a:rPr>
              <a:t>, Public domain</a:t>
            </a:r>
            <a:endParaRPr lang="en-SG" sz="1200" dirty="0"/>
          </a:p>
        </p:txBody>
      </p:sp>
      <p:sp>
        <p:nvSpPr>
          <p:cNvPr id="6" name="Content Placeholder 2">
            <a:extLst>
              <a:ext uri="{FF2B5EF4-FFF2-40B4-BE49-F238E27FC236}">
                <a16:creationId xmlns:a16="http://schemas.microsoft.com/office/drawing/2014/main" id="{7C4929D4-C64D-49DA-94EC-AF48A282B909}"/>
              </a:ext>
            </a:extLst>
          </p:cNvPr>
          <p:cNvSpPr>
            <a:spLocks noGrp="1"/>
          </p:cNvSpPr>
          <p:nvPr>
            <p:ph idx="1"/>
          </p:nvPr>
        </p:nvSpPr>
        <p:spPr>
          <a:xfrm>
            <a:off x="5447928" y="2420888"/>
            <a:ext cx="6408712" cy="2664296"/>
          </a:xfrm>
        </p:spPr>
        <p:txBody>
          <a:bodyPr>
            <a:noAutofit/>
          </a:bodyPr>
          <a:lstStyle/>
          <a:p>
            <a:pPr>
              <a:buFontTx/>
              <a:buChar char="-"/>
            </a:pPr>
            <a:r>
              <a:rPr lang="en-GB" sz="2900" dirty="0">
                <a:solidFill>
                  <a:schemeClr val="tx1">
                    <a:lumMod val="65000"/>
                    <a:lumOff val="35000"/>
                  </a:schemeClr>
                </a:solidFill>
              </a:rPr>
              <a:t>Greek mathematician, astronomer, and geographer (AD 100–170) </a:t>
            </a:r>
          </a:p>
          <a:p>
            <a:pPr>
              <a:buFontTx/>
              <a:buChar char="-"/>
            </a:pPr>
            <a:r>
              <a:rPr lang="en-GB" sz="2900" dirty="0">
                <a:solidFill>
                  <a:schemeClr val="accent6">
                    <a:lumMod val="75000"/>
                  </a:schemeClr>
                </a:solidFill>
              </a:rPr>
              <a:t>Planet rotates in epicycle (small circle). </a:t>
            </a:r>
          </a:p>
          <a:p>
            <a:pPr>
              <a:buFontTx/>
              <a:buChar char="-"/>
            </a:pPr>
            <a:r>
              <a:rPr lang="en-GB" sz="2900" dirty="0">
                <a:solidFill>
                  <a:schemeClr val="accent1"/>
                </a:solidFill>
              </a:rPr>
              <a:t>Epicycle rotates in deferent (big circle).</a:t>
            </a:r>
          </a:p>
          <a:p>
            <a:pPr marL="0" indent="0">
              <a:buNone/>
            </a:pPr>
            <a:endParaRPr lang="en-GB" sz="2900" b="0" i="0" u="none" strike="noStrike" dirty="0">
              <a:solidFill>
                <a:schemeClr val="tx1">
                  <a:lumMod val="65000"/>
                  <a:lumOff val="35000"/>
                </a:schemeClr>
              </a:solidFill>
              <a:effectLst/>
            </a:endParaRPr>
          </a:p>
        </p:txBody>
      </p:sp>
      <p:sp>
        <p:nvSpPr>
          <p:cNvPr id="2" name="Slide Number Placeholder 1">
            <a:extLst>
              <a:ext uri="{FF2B5EF4-FFF2-40B4-BE49-F238E27FC236}">
                <a16:creationId xmlns:a16="http://schemas.microsoft.com/office/drawing/2014/main" id="{716AC9B6-9439-4F48-B74B-8E2595C8E38C}"/>
              </a:ext>
            </a:extLst>
          </p:cNvPr>
          <p:cNvSpPr>
            <a:spLocks noGrp="1"/>
          </p:cNvSpPr>
          <p:nvPr>
            <p:ph type="sldNum" sz="quarter" idx="12"/>
          </p:nvPr>
        </p:nvSpPr>
        <p:spPr/>
        <p:txBody>
          <a:bodyPr/>
          <a:lstStyle/>
          <a:p>
            <a:fld id="{7081BC99-F884-43C5-B753-915CEB8D5D35}" type="slidenum">
              <a:rPr lang="en-SG" smtClean="0"/>
              <a:pPr/>
              <a:t>17</a:t>
            </a:fld>
            <a:endParaRPr lang="en-SG"/>
          </a:p>
        </p:txBody>
      </p:sp>
    </p:spTree>
    <p:extLst>
      <p:ext uri="{BB962C8B-B14F-4D97-AF65-F5344CB8AC3E}">
        <p14:creationId xmlns:p14="http://schemas.microsoft.com/office/powerpoint/2010/main" val="784482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8676B92-7680-44F8-B624-30056BE07108}"/>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1"/>
                </a:solidFill>
              </a:rPr>
              <a:t>Ptolemy</a:t>
            </a:r>
            <a:r>
              <a:rPr lang="en-SG" dirty="0">
                <a:solidFill>
                  <a:schemeClr val="tx1">
                    <a:lumMod val="65000"/>
                    <a:lumOff val="35000"/>
                  </a:schemeClr>
                </a:solidFill>
              </a:rPr>
              <a:t>’s Solution: Circles within circles</a:t>
            </a:r>
            <a:endParaRPr lang="en-SG" dirty="0">
              <a:solidFill>
                <a:schemeClr val="accent1"/>
              </a:solidFill>
            </a:endParaRPr>
          </a:p>
        </p:txBody>
      </p:sp>
      <p:pic>
        <p:nvPicPr>
          <p:cNvPr id="18" name="Picture 17" descr="A picture containing chart&#10;&#10;Description automatically generated">
            <a:extLst>
              <a:ext uri="{FF2B5EF4-FFF2-40B4-BE49-F238E27FC236}">
                <a16:creationId xmlns:a16="http://schemas.microsoft.com/office/drawing/2014/main" id="{51C4978B-C709-4080-ABD6-336C6DDCAEA3}"/>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1004" r="19867"/>
          <a:stretch/>
        </p:blipFill>
        <p:spPr>
          <a:xfrm>
            <a:off x="767408" y="1393975"/>
            <a:ext cx="6480720" cy="5275385"/>
          </a:xfrm>
          <a:prstGeom prst="rect">
            <a:avLst/>
          </a:prstGeom>
        </p:spPr>
      </p:pic>
      <p:sp>
        <p:nvSpPr>
          <p:cNvPr id="21" name="Content Placeholder 2">
            <a:extLst>
              <a:ext uri="{FF2B5EF4-FFF2-40B4-BE49-F238E27FC236}">
                <a16:creationId xmlns:a16="http://schemas.microsoft.com/office/drawing/2014/main" id="{32CD2113-AFBC-45FC-8907-5139314648D4}"/>
              </a:ext>
            </a:extLst>
          </p:cNvPr>
          <p:cNvSpPr>
            <a:spLocks noGrp="1"/>
          </p:cNvSpPr>
          <p:nvPr>
            <p:ph idx="1"/>
          </p:nvPr>
        </p:nvSpPr>
        <p:spPr>
          <a:xfrm>
            <a:off x="7608168" y="2996952"/>
            <a:ext cx="4176464" cy="2016224"/>
          </a:xfrm>
        </p:spPr>
        <p:txBody>
          <a:bodyPr>
            <a:normAutofit/>
          </a:bodyPr>
          <a:lstStyle/>
          <a:p>
            <a:pPr marL="0" indent="0">
              <a:buNone/>
            </a:pPr>
            <a:r>
              <a:rPr lang="en-GB" sz="2900" dirty="0">
                <a:solidFill>
                  <a:schemeClr val="tx1">
                    <a:lumMod val="65000"/>
                    <a:lumOff val="35000"/>
                  </a:schemeClr>
                </a:solidFill>
              </a:rPr>
              <a:t>Fits observational data for</a:t>
            </a:r>
            <a:r>
              <a:rPr lang="en-GB" sz="2900" dirty="0">
                <a:solidFill>
                  <a:schemeClr val="accent6"/>
                </a:solidFill>
              </a:rPr>
              <a:t> retrograde motion!</a:t>
            </a:r>
          </a:p>
          <a:p>
            <a:pPr marL="0" indent="0">
              <a:buNone/>
            </a:pPr>
            <a:endParaRPr lang="en-GB" sz="2900" b="0" i="0" u="none" strike="noStrike" dirty="0">
              <a:solidFill>
                <a:schemeClr val="tx1">
                  <a:lumMod val="65000"/>
                  <a:lumOff val="35000"/>
                </a:schemeClr>
              </a:solidFill>
              <a:effectLst/>
            </a:endParaRPr>
          </a:p>
        </p:txBody>
      </p:sp>
      <p:sp>
        <p:nvSpPr>
          <p:cNvPr id="22" name="Slide Number Placeholder 21">
            <a:extLst>
              <a:ext uri="{FF2B5EF4-FFF2-40B4-BE49-F238E27FC236}">
                <a16:creationId xmlns:a16="http://schemas.microsoft.com/office/drawing/2014/main" id="{BA547740-6CE9-417E-9DE1-46F7578956A5}"/>
              </a:ext>
            </a:extLst>
          </p:cNvPr>
          <p:cNvSpPr>
            <a:spLocks noGrp="1"/>
          </p:cNvSpPr>
          <p:nvPr>
            <p:ph type="sldNum" sz="quarter" idx="12"/>
          </p:nvPr>
        </p:nvSpPr>
        <p:spPr/>
        <p:txBody>
          <a:bodyPr/>
          <a:lstStyle/>
          <a:p>
            <a:fld id="{7081BC99-F884-43C5-B753-915CEB8D5D35}" type="slidenum">
              <a:rPr lang="en-SG" smtClean="0"/>
              <a:pPr/>
              <a:t>18</a:t>
            </a:fld>
            <a:endParaRPr lang="en-SG"/>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0226D817-7F26-4739-85EA-1633C589D616}"/>
              </a:ext>
            </a:extLst>
          </p:cNvPr>
          <p:cNvPicPr>
            <a:picLocks noChangeAspect="1"/>
          </p:cNvPicPr>
          <p:nvPr/>
        </p:nvPicPr>
        <p:blipFill rotWithShape="1">
          <a:blip r:embed="rId3">
            <a:extLst>
              <a:ext uri="{28A0092B-C50C-407E-A947-70E740481C1C}">
                <a14:useLocalDpi xmlns:a14="http://schemas.microsoft.com/office/drawing/2010/main" val="0"/>
              </a:ext>
            </a:extLst>
          </a:blip>
          <a:srcRect l="27360" t="4079" r="3547" b="37390"/>
          <a:stretch/>
        </p:blipFill>
        <p:spPr>
          <a:xfrm>
            <a:off x="6477745" y="1484784"/>
            <a:ext cx="4154759" cy="5005759"/>
          </a:xfrm>
          <a:prstGeom prst="rect">
            <a:avLst/>
          </a:prstGeom>
        </p:spPr>
      </p:pic>
      <p:sp>
        <p:nvSpPr>
          <p:cNvPr id="18" name="TextBox 17">
            <a:extLst>
              <a:ext uri="{FF2B5EF4-FFF2-40B4-BE49-F238E27FC236}">
                <a16:creationId xmlns:a16="http://schemas.microsoft.com/office/drawing/2014/main" id="{EE29A5DF-90C3-42D0-93FA-048745ED532B}"/>
              </a:ext>
            </a:extLst>
          </p:cNvPr>
          <p:cNvSpPr txBox="1"/>
          <p:nvPr/>
        </p:nvSpPr>
        <p:spPr>
          <a:xfrm>
            <a:off x="6384032" y="6436985"/>
            <a:ext cx="2808312" cy="276999"/>
          </a:xfrm>
          <a:prstGeom prst="rect">
            <a:avLst/>
          </a:prstGeom>
          <a:noFill/>
        </p:spPr>
        <p:txBody>
          <a:bodyPr wrap="square" rtlCol="0">
            <a:spAutoFit/>
          </a:bodyPr>
          <a:lstStyle/>
          <a:p>
            <a:r>
              <a:rPr lang="en-SG" sz="1200" dirty="0"/>
              <a:t>Image credit: </a:t>
            </a:r>
            <a:r>
              <a:rPr lang="en-SG" sz="1200" dirty="0">
                <a:hlinkClick r:id="rId4"/>
              </a:rPr>
              <a:t>Copernicus, CC-BY-SA-4.0</a:t>
            </a:r>
            <a:r>
              <a:rPr lang="en-SG" sz="1200" dirty="0"/>
              <a:t> </a:t>
            </a:r>
          </a:p>
        </p:txBody>
      </p:sp>
      <p:sp>
        <p:nvSpPr>
          <p:cNvPr id="22" name="Title 1">
            <a:extLst>
              <a:ext uri="{FF2B5EF4-FFF2-40B4-BE49-F238E27FC236}">
                <a16:creationId xmlns:a16="http://schemas.microsoft.com/office/drawing/2014/main" id="{EDC94A14-5DF8-45D6-B02D-46A07A8BC5DF}"/>
              </a:ext>
            </a:extLst>
          </p:cNvPr>
          <p:cNvSpPr txBox="1">
            <a:spLocks/>
          </p:cNvSpPr>
          <p:nvPr/>
        </p:nvSpPr>
        <p:spPr>
          <a:xfrm>
            <a:off x="1041648" y="1628800"/>
            <a:ext cx="4622304" cy="439248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sz="2900" dirty="0">
                <a:solidFill>
                  <a:schemeClr val="tx1">
                    <a:lumMod val="65000"/>
                    <a:lumOff val="35000"/>
                  </a:schemeClr>
                </a:solidFill>
              </a:rPr>
              <a:t>The </a:t>
            </a:r>
            <a:r>
              <a:rPr lang="en-SG" sz="2900" dirty="0">
                <a:solidFill>
                  <a:schemeClr val="accent6"/>
                </a:solidFill>
              </a:rPr>
              <a:t>Sun </a:t>
            </a:r>
            <a:r>
              <a:rPr lang="en-SG" sz="2900" dirty="0">
                <a:solidFill>
                  <a:schemeClr val="tx1">
                    <a:lumMod val="65000"/>
                    <a:lumOff val="35000"/>
                  </a:schemeClr>
                </a:solidFill>
              </a:rPr>
              <a:t>is at the </a:t>
            </a:r>
            <a:r>
              <a:rPr lang="en-SG" sz="2900" dirty="0">
                <a:solidFill>
                  <a:schemeClr val="accent6"/>
                </a:solidFill>
              </a:rPr>
              <a:t>centre </a:t>
            </a:r>
            <a:r>
              <a:rPr lang="en-SG" sz="2900" dirty="0">
                <a:solidFill>
                  <a:schemeClr val="tx1">
                    <a:lumMod val="65000"/>
                    <a:lumOff val="35000"/>
                  </a:schemeClr>
                </a:solidFill>
              </a:rPr>
              <a:t>of our Universe!</a:t>
            </a:r>
            <a:endParaRPr lang="en-SG" sz="2900" dirty="0">
              <a:solidFill>
                <a:schemeClr val="accent1"/>
              </a:solidFill>
            </a:endParaRPr>
          </a:p>
        </p:txBody>
      </p:sp>
      <p:sp>
        <p:nvSpPr>
          <p:cNvPr id="23" name="Title 1">
            <a:extLst>
              <a:ext uri="{FF2B5EF4-FFF2-40B4-BE49-F238E27FC236}">
                <a16:creationId xmlns:a16="http://schemas.microsoft.com/office/drawing/2014/main" id="{3EF5D6C3-C1C1-4E05-A935-B7A0F2753708}"/>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tx1">
                    <a:lumMod val="65000"/>
                    <a:lumOff val="35000"/>
                  </a:schemeClr>
                </a:solidFill>
              </a:rPr>
              <a:t>Heliocentric model of Nicolaus </a:t>
            </a:r>
            <a:r>
              <a:rPr lang="en-SG" sz="3700" dirty="0">
                <a:solidFill>
                  <a:schemeClr val="accent1"/>
                </a:solidFill>
              </a:rPr>
              <a:t>Copernicus</a:t>
            </a:r>
            <a:r>
              <a:rPr lang="en-SG" sz="3700" dirty="0">
                <a:solidFill>
                  <a:schemeClr val="tx1">
                    <a:lumMod val="65000"/>
                    <a:lumOff val="35000"/>
                  </a:schemeClr>
                </a:solidFill>
              </a:rPr>
              <a:t> </a:t>
            </a:r>
            <a:r>
              <a:rPr lang="en-SG" sz="2900" dirty="0">
                <a:solidFill>
                  <a:schemeClr val="tx1">
                    <a:lumMod val="65000"/>
                    <a:lumOff val="35000"/>
                  </a:schemeClr>
                </a:solidFill>
              </a:rPr>
              <a:t>(1473 – 1543)</a:t>
            </a:r>
          </a:p>
        </p:txBody>
      </p:sp>
      <p:sp>
        <p:nvSpPr>
          <p:cNvPr id="24" name="Slide Number Placeholder 23">
            <a:extLst>
              <a:ext uri="{FF2B5EF4-FFF2-40B4-BE49-F238E27FC236}">
                <a16:creationId xmlns:a16="http://schemas.microsoft.com/office/drawing/2014/main" id="{D45E2CB3-C7CB-4866-8544-F450C60A7941}"/>
              </a:ext>
            </a:extLst>
          </p:cNvPr>
          <p:cNvSpPr>
            <a:spLocks noGrp="1"/>
          </p:cNvSpPr>
          <p:nvPr>
            <p:ph type="sldNum" sz="quarter" idx="12"/>
          </p:nvPr>
        </p:nvSpPr>
        <p:spPr/>
        <p:txBody>
          <a:bodyPr/>
          <a:lstStyle/>
          <a:p>
            <a:fld id="{7081BC99-F884-43C5-B753-915CEB8D5D35}" type="slidenum">
              <a:rPr lang="en-SG" smtClean="0"/>
              <a:pPr/>
              <a:t>19</a:t>
            </a:fld>
            <a:endParaRPr lang="en-S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5267-1548-466A-A3C8-E773A0A34A50}"/>
              </a:ext>
            </a:extLst>
          </p:cNvPr>
          <p:cNvSpPr>
            <a:spLocks noGrp="1"/>
          </p:cNvSpPr>
          <p:nvPr>
            <p:ph type="title"/>
          </p:nvPr>
        </p:nvSpPr>
        <p:spPr/>
        <p:txBody>
          <a:bodyPr/>
          <a:lstStyle/>
          <a:p>
            <a:pPr algn="l"/>
            <a:r>
              <a:rPr lang="en-SG" dirty="0">
                <a:solidFill>
                  <a:schemeClr val="tx1">
                    <a:lumMod val="65000"/>
                    <a:lumOff val="35000"/>
                  </a:schemeClr>
                </a:solidFill>
              </a:rPr>
              <a:t>Learning Objectives</a:t>
            </a:r>
          </a:p>
        </p:txBody>
      </p:sp>
      <p:sp>
        <p:nvSpPr>
          <p:cNvPr id="3" name="Content Placeholder 2">
            <a:extLst>
              <a:ext uri="{FF2B5EF4-FFF2-40B4-BE49-F238E27FC236}">
                <a16:creationId xmlns:a16="http://schemas.microsoft.com/office/drawing/2014/main" id="{C4020DDB-E6D9-4EDE-A3EE-45FDACFD0C4F}"/>
              </a:ext>
            </a:extLst>
          </p:cNvPr>
          <p:cNvSpPr>
            <a:spLocks noGrp="1"/>
          </p:cNvSpPr>
          <p:nvPr>
            <p:ph idx="1"/>
          </p:nvPr>
        </p:nvSpPr>
        <p:spPr>
          <a:xfrm>
            <a:off x="609600" y="2852936"/>
            <a:ext cx="10972800" cy="1828799"/>
          </a:xfrm>
        </p:spPr>
        <p:txBody>
          <a:bodyPr>
            <a:normAutofit/>
          </a:bodyPr>
          <a:lstStyle/>
          <a:p>
            <a:pPr marL="0" indent="0">
              <a:buNone/>
            </a:pPr>
            <a:r>
              <a:rPr lang="en-GB" sz="2400" b="0" i="0" u="none" strike="noStrike" dirty="0">
                <a:solidFill>
                  <a:schemeClr val="tx1">
                    <a:lumMod val="65000"/>
                    <a:lumOff val="35000"/>
                  </a:schemeClr>
                </a:solidFill>
                <a:effectLst/>
              </a:rPr>
              <a:t>At the end of this lesson, you should be familiar with the </a:t>
            </a:r>
            <a:r>
              <a:rPr lang="en-GB" sz="2400" b="0" i="0" u="none" strike="noStrike" dirty="0">
                <a:solidFill>
                  <a:schemeClr val="accent1"/>
                </a:solidFill>
                <a:effectLst/>
              </a:rPr>
              <a:t>terminologies, history and early models of our Universe</a:t>
            </a:r>
            <a:r>
              <a:rPr lang="en-GB" sz="2400" b="0" i="0" u="none" strike="noStrike" dirty="0">
                <a:solidFill>
                  <a:schemeClr val="tx1">
                    <a:lumMod val="65000"/>
                    <a:lumOff val="35000"/>
                  </a:schemeClr>
                </a:solidFill>
                <a:effectLst/>
              </a:rPr>
              <a:t>. You will also begin to understand astronomy as a scientific discipline based on </a:t>
            </a:r>
            <a:r>
              <a:rPr lang="en-GB" sz="2400" b="0" i="0" u="none" strike="noStrike" dirty="0">
                <a:solidFill>
                  <a:schemeClr val="accent1"/>
                </a:solidFill>
                <a:effectLst/>
              </a:rPr>
              <a:t>observational evidence</a:t>
            </a:r>
            <a:r>
              <a:rPr lang="en-GB" sz="2400" b="0" i="0" u="none" strike="noStrike" dirty="0">
                <a:solidFill>
                  <a:schemeClr val="tx1">
                    <a:lumMod val="65000"/>
                    <a:lumOff val="35000"/>
                  </a:schemeClr>
                </a:solidFill>
                <a:effectLst/>
              </a:rPr>
              <a:t>.</a:t>
            </a:r>
          </a:p>
          <a:p>
            <a:pPr marL="0" indent="0">
              <a:buNone/>
            </a:pPr>
            <a:r>
              <a:rPr lang="en-GB" sz="2400" dirty="0">
                <a:solidFill>
                  <a:schemeClr val="tx1">
                    <a:lumMod val="65000"/>
                    <a:lumOff val="35000"/>
                  </a:schemeClr>
                </a:solidFill>
              </a:rPr>
              <a:t>You will understand the </a:t>
            </a:r>
            <a:r>
              <a:rPr lang="en-GB" sz="2400" dirty="0">
                <a:solidFill>
                  <a:schemeClr val="accent1"/>
                </a:solidFill>
              </a:rPr>
              <a:t>basics of telescopes</a:t>
            </a:r>
            <a:r>
              <a:rPr lang="en-GB" sz="2400" dirty="0">
                <a:solidFill>
                  <a:schemeClr val="tx1">
                    <a:lumMod val="65000"/>
                    <a:lumOff val="35000"/>
                  </a:schemeClr>
                </a:solidFill>
              </a:rPr>
              <a:t> and use one to look at celestial objects.</a:t>
            </a:r>
            <a:r>
              <a:rPr lang="en-GB" sz="2400" b="0" i="0" u="none" strike="noStrike" dirty="0">
                <a:solidFill>
                  <a:srgbClr val="000000"/>
                </a:solidFill>
                <a:effectLst/>
              </a:rPr>
              <a:t> </a:t>
            </a:r>
            <a:endParaRPr lang="en-SG" sz="2400" dirty="0"/>
          </a:p>
        </p:txBody>
      </p:sp>
      <p:sp>
        <p:nvSpPr>
          <p:cNvPr id="4" name="Slide Number Placeholder 3">
            <a:extLst>
              <a:ext uri="{FF2B5EF4-FFF2-40B4-BE49-F238E27FC236}">
                <a16:creationId xmlns:a16="http://schemas.microsoft.com/office/drawing/2014/main" id="{7310F1CA-29C7-4F9E-9993-0F242C010F90}"/>
              </a:ext>
            </a:extLst>
          </p:cNvPr>
          <p:cNvSpPr>
            <a:spLocks noGrp="1"/>
          </p:cNvSpPr>
          <p:nvPr>
            <p:ph type="sldNum" sz="quarter" idx="12"/>
          </p:nvPr>
        </p:nvSpPr>
        <p:spPr/>
        <p:txBody>
          <a:bodyPr/>
          <a:lstStyle/>
          <a:p>
            <a:fld id="{7081BC99-F884-43C5-B753-915CEB8D5D35}" type="slidenum">
              <a:rPr lang="en-SG" smtClean="0"/>
              <a:pPr/>
              <a:t>2</a:t>
            </a:fld>
            <a:endParaRPr lang="en-SG"/>
          </a:p>
        </p:txBody>
      </p:sp>
    </p:spTree>
    <p:extLst>
      <p:ext uri="{BB962C8B-B14F-4D97-AF65-F5344CB8AC3E}">
        <p14:creationId xmlns:p14="http://schemas.microsoft.com/office/powerpoint/2010/main" val="281347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0226D817-7F26-4739-85EA-1633C589D616}"/>
              </a:ext>
            </a:extLst>
          </p:cNvPr>
          <p:cNvPicPr>
            <a:picLocks noChangeAspect="1"/>
          </p:cNvPicPr>
          <p:nvPr/>
        </p:nvPicPr>
        <p:blipFill rotWithShape="1">
          <a:blip r:embed="rId3">
            <a:extLst>
              <a:ext uri="{28A0092B-C50C-407E-A947-70E740481C1C}">
                <a14:useLocalDpi xmlns:a14="http://schemas.microsoft.com/office/drawing/2010/main" val="0"/>
              </a:ext>
            </a:extLst>
          </a:blip>
          <a:srcRect l="27360" t="4079" r="3547" b="37390"/>
          <a:stretch/>
        </p:blipFill>
        <p:spPr>
          <a:xfrm>
            <a:off x="6477745" y="1484784"/>
            <a:ext cx="4154759" cy="5005759"/>
          </a:xfrm>
          <a:prstGeom prst="rect">
            <a:avLst/>
          </a:prstGeom>
        </p:spPr>
      </p:pic>
      <p:sp>
        <p:nvSpPr>
          <p:cNvPr id="18" name="TextBox 17">
            <a:extLst>
              <a:ext uri="{FF2B5EF4-FFF2-40B4-BE49-F238E27FC236}">
                <a16:creationId xmlns:a16="http://schemas.microsoft.com/office/drawing/2014/main" id="{EE29A5DF-90C3-42D0-93FA-048745ED532B}"/>
              </a:ext>
            </a:extLst>
          </p:cNvPr>
          <p:cNvSpPr txBox="1"/>
          <p:nvPr/>
        </p:nvSpPr>
        <p:spPr>
          <a:xfrm>
            <a:off x="6384032" y="6436985"/>
            <a:ext cx="2808312" cy="276999"/>
          </a:xfrm>
          <a:prstGeom prst="rect">
            <a:avLst/>
          </a:prstGeom>
          <a:noFill/>
        </p:spPr>
        <p:txBody>
          <a:bodyPr wrap="square" rtlCol="0">
            <a:spAutoFit/>
          </a:bodyPr>
          <a:lstStyle/>
          <a:p>
            <a:r>
              <a:rPr lang="en-SG" sz="1200" dirty="0"/>
              <a:t>Image credit: </a:t>
            </a:r>
            <a:r>
              <a:rPr lang="en-SG" sz="1200" dirty="0">
                <a:hlinkClick r:id="rId4"/>
              </a:rPr>
              <a:t>Copernicus, CC-BY-SA-4.0</a:t>
            </a:r>
            <a:r>
              <a:rPr lang="en-SG" sz="1200" dirty="0"/>
              <a:t> </a:t>
            </a:r>
          </a:p>
        </p:txBody>
      </p:sp>
      <p:sp>
        <p:nvSpPr>
          <p:cNvPr id="22" name="Title 1">
            <a:extLst>
              <a:ext uri="{FF2B5EF4-FFF2-40B4-BE49-F238E27FC236}">
                <a16:creationId xmlns:a16="http://schemas.microsoft.com/office/drawing/2014/main" id="{EDC94A14-5DF8-45D6-B02D-46A07A8BC5DF}"/>
              </a:ext>
            </a:extLst>
          </p:cNvPr>
          <p:cNvSpPr txBox="1">
            <a:spLocks/>
          </p:cNvSpPr>
          <p:nvPr/>
        </p:nvSpPr>
        <p:spPr>
          <a:xfrm>
            <a:off x="1041648" y="2060848"/>
            <a:ext cx="4766320" cy="396044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sz="2900" dirty="0">
                <a:solidFill>
                  <a:schemeClr val="accent6"/>
                </a:solidFill>
              </a:rPr>
              <a:t>Earth is </a:t>
            </a:r>
            <a:r>
              <a:rPr lang="en-SG" sz="2900" dirty="0">
                <a:solidFill>
                  <a:schemeClr val="tx1">
                    <a:lumMod val="65000"/>
                    <a:lumOff val="35000"/>
                  </a:schemeClr>
                </a:solidFill>
              </a:rPr>
              <a:t>orbiting the Sun, just </a:t>
            </a:r>
            <a:r>
              <a:rPr lang="en-SG" sz="2900" dirty="0">
                <a:solidFill>
                  <a:schemeClr val="accent6"/>
                </a:solidFill>
              </a:rPr>
              <a:t>like other planets.</a:t>
            </a:r>
          </a:p>
          <a:p>
            <a:pPr algn="l"/>
            <a:endParaRPr lang="en-SG" sz="2900" dirty="0">
              <a:solidFill>
                <a:schemeClr val="accent1"/>
              </a:solidFill>
            </a:endParaRPr>
          </a:p>
        </p:txBody>
      </p:sp>
      <p:sp>
        <p:nvSpPr>
          <p:cNvPr id="6" name="Title 1">
            <a:extLst>
              <a:ext uri="{FF2B5EF4-FFF2-40B4-BE49-F238E27FC236}">
                <a16:creationId xmlns:a16="http://schemas.microsoft.com/office/drawing/2014/main" id="{84AA0285-889E-4CF3-BEB5-4843C94B7F4B}"/>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tx1">
                    <a:lumMod val="65000"/>
                    <a:lumOff val="35000"/>
                  </a:schemeClr>
                </a:solidFill>
              </a:rPr>
              <a:t>Heliocentric model of Nicolaus </a:t>
            </a:r>
            <a:r>
              <a:rPr lang="en-SG" sz="3700" dirty="0">
                <a:solidFill>
                  <a:schemeClr val="accent1"/>
                </a:solidFill>
              </a:rPr>
              <a:t>Copernicus</a:t>
            </a:r>
            <a:r>
              <a:rPr lang="en-SG" sz="3700" dirty="0">
                <a:solidFill>
                  <a:schemeClr val="tx1">
                    <a:lumMod val="65000"/>
                    <a:lumOff val="35000"/>
                  </a:schemeClr>
                </a:solidFill>
              </a:rPr>
              <a:t> </a:t>
            </a:r>
            <a:r>
              <a:rPr lang="en-SG" sz="2900" dirty="0">
                <a:solidFill>
                  <a:schemeClr val="tx1">
                    <a:lumMod val="65000"/>
                    <a:lumOff val="35000"/>
                  </a:schemeClr>
                </a:solidFill>
              </a:rPr>
              <a:t>(1473 – 1543)</a:t>
            </a:r>
          </a:p>
        </p:txBody>
      </p:sp>
      <p:sp>
        <p:nvSpPr>
          <p:cNvPr id="2" name="Slide Number Placeholder 1">
            <a:extLst>
              <a:ext uri="{FF2B5EF4-FFF2-40B4-BE49-F238E27FC236}">
                <a16:creationId xmlns:a16="http://schemas.microsoft.com/office/drawing/2014/main" id="{C46D2F68-18A5-4612-BDE1-7451F0C2192A}"/>
              </a:ext>
            </a:extLst>
          </p:cNvPr>
          <p:cNvSpPr>
            <a:spLocks noGrp="1"/>
          </p:cNvSpPr>
          <p:nvPr>
            <p:ph type="sldNum" sz="quarter" idx="12"/>
          </p:nvPr>
        </p:nvSpPr>
        <p:spPr/>
        <p:txBody>
          <a:bodyPr/>
          <a:lstStyle/>
          <a:p>
            <a:fld id="{7081BC99-F884-43C5-B753-915CEB8D5D35}" type="slidenum">
              <a:rPr lang="en-SG" smtClean="0"/>
              <a:pPr/>
              <a:t>20</a:t>
            </a:fld>
            <a:endParaRPr lang="en-SG"/>
          </a:p>
        </p:txBody>
      </p:sp>
    </p:spTree>
    <p:extLst>
      <p:ext uri="{BB962C8B-B14F-4D97-AF65-F5344CB8AC3E}">
        <p14:creationId xmlns:p14="http://schemas.microsoft.com/office/powerpoint/2010/main" val="3851350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1EBA7A72-8AB0-43E0-B35C-2D6CD0B03E4D}"/>
              </a:ext>
            </a:extLst>
          </p:cNvPr>
          <p:cNvSpPr>
            <a:spLocks noGrp="1"/>
          </p:cNvSpPr>
          <p:nvPr>
            <p:ph idx="1"/>
          </p:nvPr>
        </p:nvSpPr>
        <p:spPr>
          <a:xfrm>
            <a:off x="6960096" y="2856480"/>
            <a:ext cx="4711899" cy="2232248"/>
          </a:xfrm>
        </p:spPr>
        <p:txBody>
          <a:bodyPr>
            <a:normAutofit/>
          </a:bodyPr>
          <a:lstStyle/>
          <a:p>
            <a:pPr>
              <a:buFontTx/>
              <a:buChar char="-"/>
            </a:pPr>
            <a:r>
              <a:rPr lang="en-GB" sz="2900" dirty="0">
                <a:solidFill>
                  <a:schemeClr val="tx1">
                    <a:lumMod val="65000"/>
                    <a:lumOff val="35000"/>
                  </a:schemeClr>
                </a:solidFill>
              </a:rPr>
              <a:t>Not for the ultra-egoistic.</a:t>
            </a:r>
          </a:p>
          <a:p>
            <a:pPr>
              <a:buFontTx/>
              <a:buChar char="-"/>
            </a:pPr>
            <a:r>
              <a:rPr lang="en-GB" sz="2900" dirty="0">
                <a:solidFill>
                  <a:schemeClr val="accent6"/>
                </a:solidFill>
              </a:rPr>
              <a:t>Accounts for retrograde motion, qualitatively.</a:t>
            </a:r>
          </a:p>
        </p:txBody>
      </p:sp>
      <p:sp>
        <p:nvSpPr>
          <p:cNvPr id="19" name="Title 1">
            <a:extLst>
              <a:ext uri="{FF2B5EF4-FFF2-40B4-BE49-F238E27FC236}">
                <a16:creationId xmlns:a16="http://schemas.microsoft.com/office/drawing/2014/main" id="{2492F03A-B804-4715-9CA8-CD2254973AB4}"/>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tx1">
                    <a:lumMod val="65000"/>
                    <a:lumOff val="35000"/>
                  </a:schemeClr>
                </a:solidFill>
              </a:rPr>
              <a:t>Heliocentric model of Nicolaus </a:t>
            </a:r>
            <a:r>
              <a:rPr lang="en-SG" sz="3700" dirty="0">
                <a:solidFill>
                  <a:schemeClr val="accent1"/>
                </a:solidFill>
              </a:rPr>
              <a:t>Copernicus</a:t>
            </a:r>
            <a:r>
              <a:rPr lang="en-SG" sz="3700" dirty="0">
                <a:solidFill>
                  <a:schemeClr val="tx1">
                    <a:lumMod val="65000"/>
                    <a:lumOff val="35000"/>
                  </a:schemeClr>
                </a:solidFill>
              </a:rPr>
              <a:t> </a:t>
            </a:r>
            <a:r>
              <a:rPr lang="en-SG" sz="2900" dirty="0">
                <a:solidFill>
                  <a:schemeClr val="tx1">
                    <a:lumMod val="65000"/>
                    <a:lumOff val="35000"/>
                  </a:schemeClr>
                </a:solidFill>
              </a:rPr>
              <a:t>(1473 – 1543)</a:t>
            </a:r>
          </a:p>
        </p:txBody>
      </p:sp>
      <p:sp>
        <p:nvSpPr>
          <p:cNvPr id="2" name="Slide Number Placeholder 1">
            <a:extLst>
              <a:ext uri="{FF2B5EF4-FFF2-40B4-BE49-F238E27FC236}">
                <a16:creationId xmlns:a16="http://schemas.microsoft.com/office/drawing/2014/main" id="{02E8BF83-D5B8-4C0B-B2A9-419D0EA93ACB}"/>
              </a:ext>
            </a:extLst>
          </p:cNvPr>
          <p:cNvSpPr>
            <a:spLocks noGrp="1"/>
          </p:cNvSpPr>
          <p:nvPr>
            <p:ph type="sldNum" sz="quarter" idx="12"/>
          </p:nvPr>
        </p:nvSpPr>
        <p:spPr/>
        <p:txBody>
          <a:bodyPr/>
          <a:lstStyle/>
          <a:p>
            <a:fld id="{7081BC99-F884-43C5-B753-915CEB8D5D35}" type="slidenum">
              <a:rPr lang="en-SG" smtClean="0"/>
              <a:pPr/>
              <a:t>21</a:t>
            </a:fld>
            <a:endParaRPr lang="en-SG"/>
          </a:p>
        </p:txBody>
      </p:sp>
      <p:pic>
        <p:nvPicPr>
          <p:cNvPr id="24" name="Picture 23">
            <a:extLst>
              <a:ext uri="{FF2B5EF4-FFF2-40B4-BE49-F238E27FC236}">
                <a16:creationId xmlns:a16="http://schemas.microsoft.com/office/drawing/2014/main" id="{E80233AA-39CA-4187-B36B-5BA75BB81E6A}"/>
              </a:ext>
            </a:extLst>
          </p:cNvPr>
          <p:cNvPicPr>
            <a:picLocks noChangeAspect="1"/>
          </p:cNvPicPr>
          <p:nvPr/>
        </p:nvPicPr>
        <p:blipFill rotWithShape="1">
          <a:blip r:embed="rId3">
            <a:extLst>
              <a:ext uri="{28A0092B-C50C-407E-A947-70E740481C1C}">
                <a14:useLocalDpi xmlns:a14="http://schemas.microsoft.com/office/drawing/2010/main" val="0"/>
              </a:ext>
            </a:extLst>
          </a:blip>
          <a:srcRect l="18697" t="18500" r="24013" b="19551"/>
          <a:stretch/>
        </p:blipFill>
        <p:spPr>
          <a:xfrm>
            <a:off x="407368" y="1916832"/>
            <a:ext cx="6274460" cy="3816424"/>
          </a:xfrm>
          <a:prstGeom prst="rect">
            <a:avLst/>
          </a:prstGeom>
        </p:spPr>
      </p:pic>
    </p:spTree>
    <p:extLst>
      <p:ext uri="{BB962C8B-B14F-4D97-AF65-F5344CB8AC3E}">
        <p14:creationId xmlns:p14="http://schemas.microsoft.com/office/powerpoint/2010/main" val="2923527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1EBA7A72-8AB0-43E0-B35C-2D6CD0B03E4D}"/>
              </a:ext>
            </a:extLst>
          </p:cNvPr>
          <p:cNvSpPr>
            <a:spLocks noGrp="1"/>
          </p:cNvSpPr>
          <p:nvPr>
            <p:ph idx="1"/>
          </p:nvPr>
        </p:nvSpPr>
        <p:spPr>
          <a:xfrm>
            <a:off x="7000725" y="2852936"/>
            <a:ext cx="4711899" cy="2232248"/>
          </a:xfrm>
        </p:spPr>
        <p:txBody>
          <a:bodyPr>
            <a:normAutofit/>
          </a:bodyPr>
          <a:lstStyle/>
          <a:p>
            <a:pPr>
              <a:buFontTx/>
              <a:buChar char="-"/>
            </a:pPr>
            <a:r>
              <a:rPr lang="en-GB" sz="2900" dirty="0">
                <a:solidFill>
                  <a:schemeClr val="tx1">
                    <a:lumMod val="65000"/>
                    <a:lumOff val="35000"/>
                  </a:schemeClr>
                </a:solidFill>
              </a:rPr>
              <a:t>Circular orbits. </a:t>
            </a:r>
          </a:p>
          <a:p>
            <a:pPr>
              <a:buFontTx/>
              <a:buChar char="-"/>
            </a:pPr>
            <a:r>
              <a:rPr lang="en-GB" sz="2900" dirty="0">
                <a:solidFill>
                  <a:schemeClr val="accent6"/>
                </a:solidFill>
              </a:rPr>
              <a:t>Do not match observation data numerically.</a:t>
            </a:r>
          </a:p>
          <a:p>
            <a:pPr>
              <a:buFontTx/>
              <a:buChar char="-"/>
            </a:pPr>
            <a:r>
              <a:rPr lang="en-GB" sz="2900" dirty="0">
                <a:solidFill>
                  <a:schemeClr val="tx1">
                    <a:lumMod val="65000"/>
                    <a:lumOff val="35000"/>
                  </a:schemeClr>
                </a:solidFill>
              </a:rPr>
              <a:t>Not widely accepted.</a:t>
            </a:r>
          </a:p>
        </p:txBody>
      </p:sp>
      <p:sp>
        <p:nvSpPr>
          <p:cNvPr id="18" name="Title 1">
            <a:extLst>
              <a:ext uri="{FF2B5EF4-FFF2-40B4-BE49-F238E27FC236}">
                <a16:creationId xmlns:a16="http://schemas.microsoft.com/office/drawing/2014/main" id="{801289A6-1220-4902-AE0C-058EC99AFCC6}"/>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tx1">
                    <a:lumMod val="65000"/>
                    <a:lumOff val="35000"/>
                  </a:schemeClr>
                </a:solidFill>
              </a:rPr>
              <a:t>Heliocentric model of Nicolaus </a:t>
            </a:r>
            <a:r>
              <a:rPr lang="en-SG" sz="3700" dirty="0">
                <a:solidFill>
                  <a:schemeClr val="accent1"/>
                </a:solidFill>
              </a:rPr>
              <a:t>Copernicus</a:t>
            </a:r>
            <a:r>
              <a:rPr lang="en-SG" sz="3700" dirty="0">
                <a:solidFill>
                  <a:schemeClr val="tx1">
                    <a:lumMod val="65000"/>
                    <a:lumOff val="35000"/>
                  </a:schemeClr>
                </a:solidFill>
              </a:rPr>
              <a:t> </a:t>
            </a:r>
            <a:r>
              <a:rPr lang="en-SG" sz="2900" dirty="0">
                <a:solidFill>
                  <a:schemeClr val="tx1">
                    <a:lumMod val="65000"/>
                    <a:lumOff val="35000"/>
                  </a:schemeClr>
                </a:solidFill>
              </a:rPr>
              <a:t>(1473 – 1543)</a:t>
            </a:r>
          </a:p>
        </p:txBody>
      </p:sp>
      <p:sp>
        <p:nvSpPr>
          <p:cNvPr id="2" name="Slide Number Placeholder 1">
            <a:extLst>
              <a:ext uri="{FF2B5EF4-FFF2-40B4-BE49-F238E27FC236}">
                <a16:creationId xmlns:a16="http://schemas.microsoft.com/office/drawing/2014/main" id="{800262A0-92B9-4676-9786-E34DC0E67AEA}"/>
              </a:ext>
            </a:extLst>
          </p:cNvPr>
          <p:cNvSpPr>
            <a:spLocks noGrp="1"/>
          </p:cNvSpPr>
          <p:nvPr>
            <p:ph type="sldNum" sz="quarter" idx="12"/>
          </p:nvPr>
        </p:nvSpPr>
        <p:spPr/>
        <p:txBody>
          <a:bodyPr/>
          <a:lstStyle/>
          <a:p>
            <a:fld id="{7081BC99-F884-43C5-B753-915CEB8D5D35}" type="slidenum">
              <a:rPr lang="en-SG" smtClean="0"/>
              <a:pPr/>
              <a:t>22</a:t>
            </a:fld>
            <a:endParaRPr lang="en-SG"/>
          </a:p>
        </p:txBody>
      </p:sp>
      <p:pic>
        <p:nvPicPr>
          <p:cNvPr id="19" name="Picture 18">
            <a:extLst>
              <a:ext uri="{FF2B5EF4-FFF2-40B4-BE49-F238E27FC236}">
                <a16:creationId xmlns:a16="http://schemas.microsoft.com/office/drawing/2014/main" id="{F25B710C-EF0A-4F37-83D8-605276524ADA}"/>
              </a:ext>
            </a:extLst>
          </p:cNvPr>
          <p:cNvPicPr>
            <a:picLocks noChangeAspect="1"/>
          </p:cNvPicPr>
          <p:nvPr/>
        </p:nvPicPr>
        <p:blipFill rotWithShape="1">
          <a:blip r:embed="rId3">
            <a:extLst>
              <a:ext uri="{28A0092B-C50C-407E-A947-70E740481C1C}">
                <a14:useLocalDpi xmlns:a14="http://schemas.microsoft.com/office/drawing/2010/main" val="0"/>
              </a:ext>
            </a:extLst>
          </a:blip>
          <a:srcRect l="18697" t="18500" r="24013" b="19551"/>
          <a:stretch/>
        </p:blipFill>
        <p:spPr>
          <a:xfrm>
            <a:off x="407368" y="1916832"/>
            <a:ext cx="6274460" cy="3816424"/>
          </a:xfrm>
          <a:prstGeom prst="rect">
            <a:avLst/>
          </a:prstGeom>
        </p:spPr>
      </p:pic>
    </p:spTree>
    <p:extLst>
      <p:ext uri="{BB962C8B-B14F-4D97-AF65-F5344CB8AC3E}">
        <p14:creationId xmlns:p14="http://schemas.microsoft.com/office/powerpoint/2010/main" val="1598577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Tycho Brahe’s Observations</a:t>
            </a:r>
            <a:endParaRPr lang="en-SG" sz="2900" dirty="0">
              <a:solidFill>
                <a:schemeClr val="tx1">
                  <a:lumMod val="65000"/>
                  <a:lumOff val="35000"/>
                </a:schemeClr>
              </a:solidFill>
            </a:endParaRPr>
          </a:p>
        </p:txBody>
      </p:sp>
      <p:pic>
        <p:nvPicPr>
          <p:cNvPr id="10" name="Picture 9" descr="Text, letter&#10;&#10;Description automatically generated">
            <a:extLst>
              <a:ext uri="{FF2B5EF4-FFF2-40B4-BE49-F238E27FC236}">
                <a16:creationId xmlns:a16="http://schemas.microsoft.com/office/drawing/2014/main" id="{D8930B0D-261F-43B7-B943-0C5FA470D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1124743"/>
            <a:ext cx="4320480" cy="5448353"/>
          </a:xfrm>
          <a:prstGeom prst="rect">
            <a:avLst/>
          </a:prstGeom>
        </p:spPr>
      </p:pic>
      <p:sp>
        <p:nvSpPr>
          <p:cNvPr id="11" name="TextBox 10">
            <a:extLst>
              <a:ext uri="{FF2B5EF4-FFF2-40B4-BE49-F238E27FC236}">
                <a16:creationId xmlns:a16="http://schemas.microsoft.com/office/drawing/2014/main" id="{3DB75683-1A1D-4657-A609-72E2E9241912}"/>
              </a:ext>
            </a:extLst>
          </p:cNvPr>
          <p:cNvSpPr txBox="1"/>
          <p:nvPr/>
        </p:nvSpPr>
        <p:spPr>
          <a:xfrm>
            <a:off x="6456040" y="6606737"/>
            <a:ext cx="2808312" cy="276999"/>
          </a:xfrm>
          <a:prstGeom prst="rect">
            <a:avLst/>
          </a:prstGeom>
          <a:noFill/>
        </p:spPr>
        <p:txBody>
          <a:bodyPr wrap="square" rtlCol="0">
            <a:spAutoFit/>
          </a:bodyPr>
          <a:lstStyle/>
          <a:p>
            <a:r>
              <a:rPr lang="en-SG" sz="1200" dirty="0"/>
              <a:t>Image credit: </a:t>
            </a:r>
            <a:r>
              <a:rPr lang="en-SG" sz="1200" dirty="0">
                <a:hlinkClick r:id="rId4"/>
              </a:rPr>
              <a:t>Tycho Brahe, Public domain</a:t>
            </a:r>
            <a:endParaRPr lang="en-SG" sz="1200" dirty="0"/>
          </a:p>
        </p:txBody>
      </p:sp>
      <p:sp>
        <p:nvSpPr>
          <p:cNvPr id="12" name="Content Placeholder 2">
            <a:extLst>
              <a:ext uri="{FF2B5EF4-FFF2-40B4-BE49-F238E27FC236}">
                <a16:creationId xmlns:a16="http://schemas.microsoft.com/office/drawing/2014/main" id="{28F7F723-59E3-4970-9BD1-34029BDC7AEE}"/>
              </a:ext>
            </a:extLst>
          </p:cNvPr>
          <p:cNvSpPr>
            <a:spLocks noGrp="1"/>
          </p:cNvSpPr>
          <p:nvPr>
            <p:ph idx="1"/>
          </p:nvPr>
        </p:nvSpPr>
        <p:spPr>
          <a:xfrm>
            <a:off x="839416" y="2348880"/>
            <a:ext cx="5472609" cy="3240360"/>
          </a:xfrm>
        </p:spPr>
        <p:txBody>
          <a:bodyPr>
            <a:noAutofit/>
          </a:bodyPr>
          <a:lstStyle/>
          <a:p>
            <a:pPr>
              <a:buFontTx/>
              <a:buChar char="-"/>
            </a:pPr>
            <a:r>
              <a:rPr lang="en-GB" sz="2900" dirty="0">
                <a:solidFill>
                  <a:schemeClr val="tx1">
                    <a:lumMod val="65000"/>
                    <a:lumOff val="35000"/>
                  </a:schemeClr>
                </a:solidFill>
              </a:rPr>
              <a:t>Danish astronomer (1546–1601) </a:t>
            </a:r>
          </a:p>
          <a:p>
            <a:pPr>
              <a:buFontTx/>
              <a:buChar char="-"/>
            </a:pPr>
            <a:r>
              <a:rPr lang="en-GB" sz="2900" dirty="0">
                <a:solidFill>
                  <a:schemeClr val="tx1">
                    <a:lumMod val="65000"/>
                    <a:lumOff val="35000"/>
                  </a:schemeClr>
                </a:solidFill>
              </a:rPr>
              <a:t>Made </a:t>
            </a:r>
            <a:r>
              <a:rPr lang="en-GB" sz="2900" dirty="0">
                <a:solidFill>
                  <a:schemeClr val="accent1"/>
                </a:solidFill>
              </a:rPr>
              <a:t>systematic, rigorous observations</a:t>
            </a:r>
            <a:r>
              <a:rPr lang="en-GB" sz="2900" dirty="0">
                <a:solidFill>
                  <a:schemeClr val="tx1">
                    <a:lumMod val="65000"/>
                    <a:lumOff val="35000"/>
                  </a:schemeClr>
                </a:solidFill>
              </a:rPr>
              <a:t> with the best instruments available.</a:t>
            </a:r>
          </a:p>
          <a:p>
            <a:pPr>
              <a:buFontTx/>
              <a:buChar char="-"/>
            </a:pPr>
            <a:r>
              <a:rPr lang="en-GB" sz="2900" dirty="0">
                <a:solidFill>
                  <a:schemeClr val="tx1">
                    <a:lumMod val="65000"/>
                    <a:lumOff val="35000"/>
                  </a:schemeClr>
                </a:solidFill>
              </a:rPr>
              <a:t>Famous for sighting and record of the </a:t>
            </a:r>
            <a:r>
              <a:rPr lang="en-GB" sz="2900" dirty="0">
                <a:solidFill>
                  <a:schemeClr val="accent6"/>
                </a:solidFill>
              </a:rPr>
              <a:t>supernova of 1572 </a:t>
            </a:r>
          </a:p>
        </p:txBody>
      </p:sp>
      <p:sp>
        <p:nvSpPr>
          <p:cNvPr id="13" name="Slide Number Placeholder 12">
            <a:extLst>
              <a:ext uri="{FF2B5EF4-FFF2-40B4-BE49-F238E27FC236}">
                <a16:creationId xmlns:a16="http://schemas.microsoft.com/office/drawing/2014/main" id="{17D53341-44F0-41F6-8213-F7397524F03D}"/>
              </a:ext>
            </a:extLst>
          </p:cNvPr>
          <p:cNvSpPr>
            <a:spLocks noGrp="1"/>
          </p:cNvSpPr>
          <p:nvPr>
            <p:ph type="sldNum" sz="quarter" idx="12"/>
          </p:nvPr>
        </p:nvSpPr>
        <p:spPr/>
        <p:txBody>
          <a:bodyPr/>
          <a:lstStyle/>
          <a:p>
            <a:fld id="{7081BC99-F884-43C5-B753-915CEB8D5D35}" type="slidenum">
              <a:rPr lang="en-SG" smtClean="0"/>
              <a:pPr/>
              <a:t>23</a:t>
            </a:fld>
            <a:endParaRPr lang="en-SG"/>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Tycho Brahe’s Observations</a:t>
            </a:r>
            <a:endParaRPr lang="en-SG" sz="2900" dirty="0">
              <a:solidFill>
                <a:schemeClr val="tx1">
                  <a:lumMod val="65000"/>
                  <a:lumOff val="35000"/>
                </a:schemeClr>
              </a:solidFill>
            </a:endParaRPr>
          </a:p>
        </p:txBody>
      </p:sp>
      <p:sp>
        <p:nvSpPr>
          <p:cNvPr id="11" name="TextBox 10">
            <a:extLst>
              <a:ext uri="{FF2B5EF4-FFF2-40B4-BE49-F238E27FC236}">
                <a16:creationId xmlns:a16="http://schemas.microsoft.com/office/drawing/2014/main" id="{3DB75683-1A1D-4657-A609-72E2E9241912}"/>
              </a:ext>
            </a:extLst>
          </p:cNvPr>
          <p:cNvSpPr txBox="1"/>
          <p:nvPr/>
        </p:nvSpPr>
        <p:spPr>
          <a:xfrm>
            <a:off x="5883911" y="6320353"/>
            <a:ext cx="3816424" cy="276999"/>
          </a:xfrm>
          <a:prstGeom prst="rect">
            <a:avLst/>
          </a:prstGeom>
          <a:noFill/>
        </p:spPr>
        <p:txBody>
          <a:bodyPr wrap="square" rtlCol="0">
            <a:spAutoFit/>
          </a:bodyPr>
          <a:lstStyle/>
          <a:p>
            <a:r>
              <a:rPr lang="en-SG" sz="1200" dirty="0"/>
              <a:t>Image credit: </a:t>
            </a:r>
            <a:r>
              <a:rPr lang="en-SG" sz="1200" dirty="0">
                <a:hlinkClick r:id="rId3"/>
              </a:rPr>
              <a:t>Willem </a:t>
            </a:r>
            <a:r>
              <a:rPr lang="en-SG" sz="1200" dirty="0" err="1">
                <a:hlinkClick r:id="rId3"/>
              </a:rPr>
              <a:t>Basue</a:t>
            </a:r>
            <a:r>
              <a:rPr lang="en-SG" sz="1200" dirty="0">
                <a:hlinkClick r:id="rId3"/>
              </a:rPr>
              <a:t>, Public domain</a:t>
            </a:r>
            <a:endParaRPr lang="en-SG" sz="1200" dirty="0"/>
          </a:p>
        </p:txBody>
      </p:sp>
      <p:sp>
        <p:nvSpPr>
          <p:cNvPr id="12" name="Content Placeholder 2">
            <a:extLst>
              <a:ext uri="{FF2B5EF4-FFF2-40B4-BE49-F238E27FC236}">
                <a16:creationId xmlns:a16="http://schemas.microsoft.com/office/drawing/2014/main" id="{28F7F723-59E3-4970-9BD1-34029BDC7AEE}"/>
              </a:ext>
            </a:extLst>
          </p:cNvPr>
          <p:cNvSpPr>
            <a:spLocks noGrp="1"/>
          </p:cNvSpPr>
          <p:nvPr>
            <p:ph idx="1"/>
          </p:nvPr>
        </p:nvSpPr>
        <p:spPr>
          <a:xfrm>
            <a:off x="633396" y="1988840"/>
            <a:ext cx="4711899" cy="3240360"/>
          </a:xfrm>
        </p:spPr>
        <p:txBody>
          <a:bodyPr>
            <a:normAutofit/>
          </a:bodyPr>
          <a:lstStyle/>
          <a:p>
            <a:pPr>
              <a:buFontTx/>
              <a:buChar char="-"/>
            </a:pPr>
            <a:r>
              <a:rPr lang="en-GB" sz="2900" dirty="0">
                <a:solidFill>
                  <a:schemeClr val="tx1">
                    <a:lumMod val="65000"/>
                    <a:lumOff val="35000"/>
                  </a:schemeClr>
                </a:solidFill>
              </a:rPr>
              <a:t>Offered lordship and island. </a:t>
            </a:r>
          </a:p>
          <a:p>
            <a:pPr>
              <a:buFontTx/>
              <a:buChar char="-"/>
            </a:pPr>
            <a:r>
              <a:rPr lang="en-GB" sz="2900" dirty="0">
                <a:solidFill>
                  <a:schemeClr val="tx1">
                    <a:lumMod val="65000"/>
                    <a:lumOff val="35000"/>
                  </a:schemeClr>
                </a:solidFill>
              </a:rPr>
              <a:t>Built </a:t>
            </a:r>
            <a:r>
              <a:rPr lang="en-GB" sz="2900" dirty="0">
                <a:solidFill>
                  <a:schemeClr val="accent6"/>
                </a:solidFill>
              </a:rPr>
              <a:t>observatory and alchemy research centre</a:t>
            </a:r>
            <a:r>
              <a:rPr lang="en-GB" sz="2900" dirty="0">
                <a:solidFill>
                  <a:schemeClr val="tx1">
                    <a:lumMod val="65000"/>
                    <a:lumOff val="35000"/>
                  </a:schemeClr>
                </a:solidFill>
              </a:rPr>
              <a:t>.</a:t>
            </a:r>
          </a:p>
          <a:p>
            <a:pPr>
              <a:buFontTx/>
              <a:buChar char="-"/>
            </a:pPr>
            <a:r>
              <a:rPr lang="en-GB" sz="2900" dirty="0">
                <a:solidFill>
                  <a:schemeClr val="tx1">
                    <a:lumMod val="65000"/>
                    <a:lumOff val="35000"/>
                  </a:schemeClr>
                </a:solidFill>
              </a:rPr>
              <a:t>Custom-built his own instruments.</a:t>
            </a:r>
          </a:p>
        </p:txBody>
      </p:sp>
      <p:pic>
        <p:nvPicPr>
          <p:cNvPr id="3" name="Picture 2" descr="A picture containing text, indoor, gear&#10;&#10;Description automatically generated">
            <a:extLst>
              <a:ext uri="{FF2B5EF4-FFF2-40B4-BE49-F238E27FC236}">
                <a16:creationId xmlns:a16="http://schemas.microsoft.com/office/drawing/2014/main" id="{CB75FD56-15A7-4F26-BAB3-7723BC40F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976" y="1484784"/>
            <a:ext cx="5979386" cy="4824536"/>
          </a:xfrm>
          <a:prstGeom prst="rect">
            <a:avLst/>
          </a:prstGeom>
        </p:spPr>
      </p:pic>
      <p:pic>
        <p:nvPicPr>
          <p:cNvPr id="6" name="Picture 5">
            <a:extLst>
              <a:ext uri="{FF2B5EF4-FFF2-40B4-BE49-F238E27FC236}">
                <a16:creationId xmlns:a16="http://schemas.microsoft.com/office/drawing/2014/main" id="{412BB2B6-EFA9-42B5-9F7C-38B6664780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76" y="4562383"/>
            <a:ext cx="1393548" cy="2160000"/>
          </a:xfrm>
          <a:prstGeom prst="rect">
            <a:avLst/>
          </a:prstGeom>
        </p:spPr>
      </p:pic>
      <p:pic>
        <p:nvPicPr>
          <p:cNvPr id="9" name="Picture 8" descr="A picture containing crane&#10;&#10;Description automatically generated">
            <a:extLst>
              <a:ext uri="{FF2B5EF4-FFF2-40B4-BE49-F238E27FC236}">
                <a16:creationId xmlns:a16="http://schemas.microsoft.com/office/drawing/2014/main" id="{63E95149-E8EC-4D4E-9808-2E4B945900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9237" y="4562382"/>
            <a:ext cx="1358491" cy="2160000"/>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F95B6BAC-8381-4315-9433-EBED8E0D2927}"/>
              </a:ext>
            </a:extLst>
          </p:cNvPr>
          <p:cNvPicPr>
            <a:picLocks noChangeAspect="1"/>
          </p:cNvPicPr>
          <p:nvPr/>
        </p:nvPicPr>
        <p:blipFill rotWithShape="1">
          <a:blip r:embed="rId7">
            <a:extLst>
              <a:ext uri="{28A0092B-C50C-407E-A947-70E740481C1C}">
                <a14:useLocalDpi xmlns:a14="http://schemas.microsoft.com/office/drawing/2010/main" val="0"/>
              </a:ext>
            </a:extLst>
          </a:blip>
          <a:srcRect l="6207" t="3803" r="5084" b="4026"/>
          <a:stretch/>
        </p:blipFill>
        <p:spPr>
          <a:xfrm>
            <a:off x="4048579" y="4509120"/>
            <a:ext cx="1471357" cy="2186119"/>
          </a:xfrm>
          <a:prstGeom prst="rect">
            <a:avLst/>
          </a:prstGeom>
        </p:spPr>
      </p:pic>
      <p:sp>
        <p:nvSpPr>
          <p:cNvPr id="15" name="Slide Number Placeholder 14">
            <a:extLst>
              <a:ext uri="{FF2B5EF4-FFF2-40B4-BE49-F238E27FC236}">
                <a16:creationId xmlns:a16="http://schemas.microsoft.com/office/drawing/2014/main" id="{0929808A-FA00-4873-9391-C81EAD536E51}"/>
              </a:ext>
            </a:extLst>
          </p:cNvPr>
          <p:cNvSpPr>
            <a:spLocks noGrp="1"/>
          </p:cNvSpPr>
          <p:nvPr>
            <p:ph type="sldNum" sz="quarter" idx="12"/>
          </p:nvPr>
        </p:nvSpPr>
        <p:spPr/>
        <p:txBody>
          <a:bodyPr/>
          <a:lstStyle/>
          <a:p>
            <a:fld id="{7081BC99-F884-43C5-B753-915CEB8D5D35}" type="slidenum">
              <a:rPr lang="en-SG" smtClean="0"/>
              <a:pPr/>
              <a:t>24</a:t>
            </a:fld>
            <a:endParaRPr lang="en-SG"/>
          </a:p>
        </p:txBody>
      </p:sp>
    </p:spTree>
    <p:extLst>
      <p:ext uri="{BB962C8B-B14F-4D97-AF65-F5344CB8AC3E}">
        <p14:creationId xmlns:p14="http://schemas.microsoft.com/office/powerpoint/2010/main" val="269850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Tycho Brahe’s Observations</a:t>
            </a:r>
            <a:endParaRPr lang="en-SG" sz="2900" dirty="0">
              <a:solidFill>
                <a:schemeClr val="tx1">
                  <a:lumMod val="65000"/>
                  <a:lumOff val="35000"/>
                </a:schemeClr>
              </a:solidFill>
            </a:endParaRPr>
          </a:p>
        </p:txBody>
      </p:sp>
      <p:sp>
        <p:nvSpPr>
          <p:cNvPr id="11" name="TextBox 10">
            <a:extLst>
              <a:ext uri="{FF2B5EF4-FFF2-40B4-BE49-F238E27FC236}">
                <a16:creationId xmlns:a16="http://schemas.microsoft.com/office/drawing/2014/main" id="{3DB75683-1A1D-4657-A609-72E2E9241912}"/>
              </a:ext>
            </a:extLst>
          </p:cNvPr>
          <p:cNvSpPr txBox="1"/>
          <p:nvPr/>
        </p:nvSpPr>
        <p:spPr>
          <a:xfrm>
            <a:off x="5807968" y="6248345"/>
            <a:ext cx="3816424" cy="276999"/>
          </a:xfrm>
          <a:prstGeom prst="rect">
            <a:avLst/>
          </a:prstGeom>
          <a:noFill/>
        </p:spPr>
        <p:txBody>
          <a:bodyPr wrap="square" rtlCol="0">
            <a:spAutoFit/>
          </a:bodyPr>
          <a:lstStyle/>
          <a:p>
            <a:r>
              <a:rPr lang="en-SG" sz="1200" dirty="0"/>
              <a:t>Image credit: </a:t>
            </a:r>
            <a:r>
              <a:rPr lang="en-SG" sz="1200" dirty="0">
                <a:hlinkClick r:id="rId3"/>
              </a:rPr>
              <a:t>Johannes Kepler, Public domain</a:t>
            </a:r>
            <a:endParaRPr lang="en-SG" sz="1200" dirty="0"/>
          </a:p>
        </p:txBody>
      </p:sp>
      <p:sp>
        <p:nvSpPr>
          <p:cNvPr id="12" name="Content Placeholder 2">
            <a:extLst>
              <a:ext uri="{FF2B5EF4-FFF2-40B4-BE49-F238E27FC236}">
                <a16:creationId xmlns:a16="http://schemas.microsoft.com/office/drawing/2014/main" id="{28F7F723-59E3-4970-9BD1-34029BDC7AEE}"/>
              </a:ext>
            </a:extLst>
          </p:cNvPr>
          <p:cNvSpPr>
            <a:spLocks noGrp="1"/>
          </p:cNvSpPr>
          <p:nvPr>
            <p:ph idx="1"/>
          </p:nvPr>
        </p:nvSpPr>
        <p:spPr>
          <a:xfrm>
            <a:off x="623392" y="2348880"/>
            <a:ext cx="4927923" cy="3240360"/>
          </a:xfrm>
        </p:spPr>
        <p:txBody>
          <a:bodyPr>
            <a:noAutofit/>
          </a:bodyPr>
          <a:lstStyle/>
          <a:p>
            <a:pPr>
              <a:buFontTx/>
              <a:buChar char="-"/>
            </a:pPr>
            <a:r>
              <a:rPr lang="en-GB" sz="2900" dirty="0">
                <a:solidFill>
                  <a:schemeClr val="accent6"/>
                </a:solidFill>
              </a:rPr>
              <a:t>Rudolphine Tables</a:t>
            </a:r>
            <a:r>
              <a:rPr lang="en-GB" sz="2900" dirty="0">
                <a:solidFill>
                  <a:schemeClr val="tx1">
                    <a:lumMod val="65000"/>
                    <a:lumOff val="35000"/>
                  </a:schemeClr>
                </a:solidFill>
              </a:rPr>
              <a:t>, a star and planetary catalogue based on Tycho’s observation data.</a:t>
            </a:r>
          </a:p>
          <a:p>
            <a:pPr>
              <a:buFontTx/>
              <a:buChar char="-"/>
            </a:pPr>
            <a:r>
              <a:rPr lang="en-GB" sz="2900" dirty="0">
                <a:solidFill>
                  <a:schemeClr val="tx1">
                    <a:lumMod val="65000"/>
                    <a:lumOff val="35000"/>
                  </a:schemeClr>
                </a:solidFill>
              </a:rPr>
              <a:t>Published in 1627 after Tycho’s death by Johannes Kepler.</a:t>
            </a:r>
          </a:p>
        </p:txBody>
      </p:sp>
      <p:sp>
        <p:nvSpPr>
          <p:cNvPr id="5" name="Slide Number Placeholder 4">
            <a:extLst>
              <a:ext uri="{FF2B5EF4-FFF2-40B4-BE49-F238E27FC236}">
                <a16:creationId xmlns:a16="http://schemas.microsoft.com/office/drawing/2014/main" id="{197482C7-A49C-4390-B39A-14CC77567230}"/>
              </a:ext>
            </a:extLst>
          </p:cNvPr>
          <p:cNvSpPr>
            <a:spLocks noGrp="1"/>
          </p:cNvSpPr>
          <p:nvPr>
            <p:ph type="sldNum" sz="quarter" idx="12"/>
          </p:nvPr>
        </p:nvSpPr>
        <p:spPr/>
        <p:txBody>
          <a:bodyPr/>
          <a:lstStyle/>
          <a:p>
            <a:fld id="{7081BC99-F884-43C5-B753-915CEB8D5D35}" type="slidenum">
              <a:rPr lang="en-SG" smtClean="0"/>
              <a:pPr/>
              <a:t>25</a:t>
            </a:fld>
            <a:endParaRPr lang="en-SG"/>
          </a:p>
        </p:txBody>
      </p:sp>
      <p:pic>
        <p:nvPicPr>
          <p:cNvPr id="10" name="Picture 9" descr="Diagram&#10;&#10;Description automatically generated with medium confidence">
            <a:extLst>
              <a:ext uri="{FF2B5EF4-FFF2-40B4-BE49-F238E27FC236}">
                <a16:creationId xmlns:a16="http://schemas.microsoft.com/office/drawing/2014/main" id="{5E735F1E-5A25-4347-B407-BA3DDF89F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170" y="1511655"/>
            <a:ext cx="6071858" cy="4663186"/>
          </a:xfrm>
          <a:prstGeom prst="rect">
            <a:avLst/>
          </a:prstGeom>
        </p:spPr>
      </p:pic>
    </p:spTree>
    <p:extLst>
      <p:ext uri="{BB962C8B-B14F-4D97-AF65-F5344CB8AC3E}">
        <p14:creationId xmlns:p14="http://schemas.microsoft.com/office/powerpoint/2010/main" val="285116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hematic&#10;&#10;Description automatically generated with medium confidence">
            <a:extLst>
              <a:ext uri="{FF2B5EF4-FFF2-40B4-BE49-F238E27FC236}">
                <a16:creationId xmlns:a16="http://schemas.microsoft.com/office/drawing/2014/main" id="{6DA57459-E316-477B-B5A3-B3D7961AB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3" y="1319544"/>
            <a:ext cx="5256584" cy="5223812"/>
          </a:xfrm>
          <a:prstGeom prst="rect">
            <a:avLst/>
          </a:prstGeom>
        </p:spPr>
      </p:pic>
      <p:sp>
        <p:nvSpPr>
          <p:cNvPr id="6" name="TextBox 5">
            <a:extLst>
              <a:ext uri="{FF2B5EF4-FFF2-40B4-BE49-F238E27FC236}">
                <a16:creationId xmlns:a16="http://schemas.microsoft.com/office/drawing/2014/main" id="{70C5F2E6-206F-45E5-86C0-4605B9A89F9C}"/>
              </a:ext>
            </a:extLst>
          </p:cNvPr>
          <p:cNvSpPr txBox="1"/>
          <p:nvPr/>
        </p:nvSpPr>
        <p:spPr>
          <a:xfrm>
            <a:off x="7680176" y="6525344"/>
            <a:ext cx="2808312" cy="276999"/>
          </a:xfrm>
          <a:prstGeom prst="rect">
            <a:avLst/>
          </a:prstGeom>
          <a:noFill/>
        </p:spPr>
        <p:txBody>
          <a:bodyPr wrap="square" rtlCol="0">
            <a:spAutoFit/>
          </a:bodyPr>
          <a:lstStyle/>
          <a:p>
            <a:r>
              <a:rPr lang="en-SG" sz="1200" dirty="0"/>
              <a:t>Image credit: </a:t>
            </a:r>
            <a:r>
              <a:rPr lang="en-SG" sz="1200" dirty="0" err="1">
                <a:hlinkClick r:id="rId4"/>
              </a:rPr>
              <a:t>Fastfission</a:t>
            </a:r>
            <a:r>
              <a:rPr lang="en-SG" sz="1200" dirty="0">
                <a:hlinkClick r:id="rId4"/>
              </a:rPr>
              <a:t>, Public domain</a:t>
            </a:r>
            <a:endParaRPr lang="en-SG" sz="1200" dirty="0"/>
          </a:p>
        </p:txBody>
      </p:sp>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Tycho Brahe’s geo-heliocentric model</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E88027C-C478-475E-9979-6B51046DB393}"/>
              </a:ext>
            </a:extLst>
          </p:cNvPr>
          <p:cNvSpPr>
            <a:spLocks noGrp="1"/>
          </p:cNvSpPr>
          <p:nvPr>
            <p:ph idx="1"/>
          </p:nvPr>
        </p:nvSpPr>
        <p:spPr>
          <a:xfrm>
            <a:off x="983432" y="2492896"/>
            <a:ext cx="4824537" cy="3096344"/>
          </a:xfrm>
        </p:spPr>
        <p:txBody>
          <a:bodyPr>
            <a:normAutofit/>
          </a:bodyPr>
          <a:lstStyle/>
          <a:p>
            <a:pPr>
              <a:buFontTx/>
              <a:buChar char="-"/>
            </a:pPr>
            <a:r>
              <a:rPr lang="en-GB" sz="2900" dirty="0">
                <a:solidFill>
                  <a:schemeClr val="tx1">
                    <a:lumMod val="65000"/>
                    <a:lumOff val="35000"/>
                  </a:schemeClr>
                </a:solidFill>
              </a:rPr>
              <a:t>The Sun and fixed stars orbit round the Earth.</a:t>
            </a:r>
          </a:p>
          <a:p>
            <a:pPr>
              <a:buFontTx/>
              <a:buChar char="-"/>
            </a:pPr>
            <a:r>
              <a:rPr lang="en-GB" sz="2900" dirty="0">
                <a:solidFill>
                  <a:schemeClr val="tx1">
                    <a:lumMod val="65000"/>
                    <a:lumOff val="35000"/>
                  </a:schemeClr>
                </a:solidFill>
              </a:rPr>
              <a:t>Planets orbit round the Sun.</a:t>
            </a:r>
          </a:p>
          <a:p>
            <a:pPr>
              <a:buFontTx/>
              <a:buChar char="-"/>
            </a:pPr>
            <a:r>
              <a:rPr lang="en-GB" sz="2900" dirty="0">
                <a:solidFill>
                  <a:schemeClr val="accent6"/>
                </a:solidFill>
              </a:rPr>
              <a:t>Best of both worlds?</a:t>
            </a:r>
          </a:p>
        </p:txBody>
      </p:sp>
      <p:sp>
        <p:nvSpPr>
          <p:cNvPr id="2" name="Slide Number Placeholder 1">
            <a:extLst>
              <a:ext uri="{FF2B5EF4-FFF2-40B4-BE49-F238E27FC236}">
                <a16:creationId xmlns:a16="http://schemas.microsoft.com/office/drawing/2014/main" id="{DB9487CB-E81D-45F4-9AB9-4ABE1B58E2E0}"/>
              </a:ext>
            </a:extLst>
          </p:cNvPr>
          <p:cNvSpPr>
            <a:spLocks noGrp="1"/>
          </p:cNvSpPr>
          <p:nvPr>
            <p:ph type="sldNum" sz="quarter" idx="12"/>
          </p:nvPr>
        </p:nvSpPr>
        <p:spPr/>
        <p:txBody>
          <a:bodyPr/>
          <a:lstStyle/>
          <a:p>
            <a:fld id="{7081BC99-F884-43C5-B753-915CEB8D5D35}" type="slidenum">
              <a:rPr lang="en-SG" smtClean="0"/>
              <a:pPr/>
              <a:t>26</a:t>
            </a:fld>
            <a:endParaRPr lang="en-SG"/>
          </a:p>
        </p:txBody>
      </p:sp>
    </p:spTree>
    <p:extLst>
      <p:ext uri="{BB962C8B-B14F-4D97-AF65-F5344CB8AC3E}">
        <p14:creationId xmlns:p14="http://schemas.microsoft.com/office/powerpoint/2010/main" val="2431374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09F78F-B8DC-49C4-AD76-78BC19E93C42}"/>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rgbClr val="FF0000"/>
                </a:solidFill>
              </a:rPr>
              <a:t>In-class Activity 1: </a:t>
            </a:r>
            <a:r>
              <a:rPr lang="en-GB" dirty="0">
                <a:solidFill>
                  <a:srgbClr val="FF0000"/>
                </a:solidFill>
              </a:rPr>
              <a:t>Observing the Crux </a:t>
            </a:r>
            <a:endParaRPr lang="en-SG" dirty="0">
              <a:solidFill>
                <a:srgbClr val="FF0000"/>
              </a:solidFill>
            </a:endParaRPr>
          </a:p>
        </p:txBody>
      </p:sp>
      <p:sp>
        <p:nvSpPr>
          <p:cNvPr id="8" name="Content Placeholder 2">
            <a:extLst>
              <a:ext uri="{FF2B5EF4-FFF2-40B4-BE49-F238E27FC236}">
                <a16:creationId xmlns:a16="http://schemas.microsoft.com/office/drawing/2014/main" id="{AB6958AE-22A0-4137-922C-769CC884B88F}"/>
              </a:ext>
            </a:extLst>
          </p:cNvPr>
          <p:cNvSpPr>
            <a:spLocks noGrp="1"/>
          </p:cNvSpPr>
          <p:nvPr>
            <p:ph idx="1"/>
          </p:nvPr>
        </p:nvSpPr>
        <p:spPr>
          <a:xfrm>
            <a:off x="1703512" y="2132856"/>
            <a:ext cx="8928992" cy="2808312"/>
          </a:xfrm>
        </p:spPr>
        <p:txBody>
          <a:bodyPr>
            <a:normAutofit/>
          </a:bodyPr>
          <a:lstStyle/>
          <a:p>
            <a:pPr marL="0" indent="0">
              <a:buNone/>
            </a:pPr>
            <a:r>
              <a:rPr lang="en-GB" sz="2900" dirty="0">
                <a:solidFill>
                  <a:schemeClr val="tx1">
                    <a:lumMod val="65000"/>
                    <a:lumOff val="35000"/>
                  </a:schemeClr>
                </a:solidFill>
              </a:rPr>
              <a:t>Launch </a:t>
            </a:r>
            <a:r>
              <a:rPr lang="en-GB" sz="2900" dirty="0" err="1">
                <a:solidFill>
                  <a:schemeClr val="tx1">
                    <a:lumMod val="65000"/>
                    <a:lumOff val="35000"/>
                  </a:schemeClr>
                </a:solidFill>
              </a:rPr>
              <a:t>Stellarium</a:t>
            </a:r>
            <a:r>
              <a:rPr lang="en-GB" sz="2900" dirty="0">
                <a:solidFill>
                  <a:schemeClr val="tx1">
                    <a:lumMod val="65000"/>
                    <a:lumOff val="35000"/>
                  </a:schemeClr>
                </a:solidFill>
              </a:rPr>
              <a:t>.</a:t>
            </a:r>
          </a:p>
          <a:p>
            <a:r>
              <a:rPr lang="en-SG" sz="2900" dirty="0">
                <a:solidFill>
                  <a:schemeClr val="tx1">
                    <a:lumMod val="65000"/>
                    <a:lumOff val="35000"/>
                  </a:schemeClr>
                </a:solidFill>
              </a:rPr>
              <a:t>Set the time and date to 11 Jan 2022, 1:30 am.</a:t>
            </a:r>
          </a:p>
          <a:p>
            <a:r>
              <a:rPr lang="en-US" sz="2900" dirty="0">
                <a:solidFill>
                  <a:schemeClr val="tx1">
                    <a:lumMod val="65000"/>
                    <a:lumOff val="35000"/>
                  </a:schemeClr>
                </a:solidFill>
              </a:rPr>
              <a:t>Search for </a:t>
            </a:r>
            <a:r>
              <a:rPr lang="en-US" sz="2900" b="1" dirty="0">
                <a:solidFill>
                  <a:schemeClr val="accent6"/>
                </a:solidFill>
              </a:rPr>
              <a:t>Crux</a:t>
            </a:r>
            <a:r>
              <a:rPr lang="en-US" sz="2900" dirty="0">
                <a:solidFill>
                  <a:schemeClr val="tx1">
                    <a:lumMod val="65000"/>
                    <a:lumOff val="35000"/>
                  </a:schemeClr>
                </a:solidFill>
              </a:rPr>
              <a:t>.</a:t>
            </a:r>
          </a:p>
          <a:p>
            <a:r>
              <a:rPr lang="en-SG" sz="2900" dirty="0">
                <a:solidFill>
                  <a:schemeClr val="tx1">
                    <a:lumMod val="65000"/>
                    <a:lumOff val="35000"/>
                  </a:schemeClr>
                </a:solidFill>
              </a:rPr>
              <a:t>Increase the time by the hour until 6:30 am.</a:t>
            </a:r>
          </a:p>
          <a:p>
            <a:r>
              <a:rPr lang="en-US" sz="2900" dirty="0">
                <a:solidFill>
                  <a:schemeClr val="tx1">
                    <a:lumMod val="65000"/>
                    <a:lumOff val="35000"/>
                  </a:schemeClr>
                </a:solidFill>
              </a:rPr>
              <a:t>What do you observe?</a:t>
            </a:r>
            <a:endParaRPr lang="en-GB" sz="2900" dirty="0">
              <a:solidFill>
                <a:schemeClr val="tx1">
                  <a:lumMod val="65000"/>
                  <a:lumOff val="35000"/>
                </a:schemeClr>
              </a:solidFill>
            </a:endParaRPr>
          </a:p>
        </p:txBody>
      </p:sp>
      <p:sp>
        <p:nvSpPr>
          <p:cNvPr id="2" name="Slide Number Placeholder 1">
            <a:extLst>
              <a:ext uri="{FF2B5EF4-FFF2-40B4-BE49-F238E27FC236}">
                <a16:creationId xmlns:a16="http://schemas.microsoft.com/office/drawing/2014/main" id="{91B428D9-02AC-42CC-B1ED-F5AF309FEDB4}"/>
              </a:ext>
            </a:extLst>
          </p:cNvPr>
          <p:cNvSpPr>
            <a:spLocks noGrp="1"/>
          </p:cNvSpPr>
          <p:nvPr>
            <p:ph type="sldNum" sz="quarter" idx="12"/>
          </p:nvPr>
        </p:nvSpPr>
        <p:spPr/>
        <p:txBody>
          <a:bodyPr/>
          <a:lstStyle/>
          <a:p>
            <a:fld id="{7081BC99-F884-43C5-B753-915CEB8D5D35}" type="slidenum">
              <a:rPr lang="en-SG" smtClean="0"/>
              <a:pPr/>
              <a:t>27</a:t>
            </a:fld>
            <a:endParaRPr lang="en-SG"/>
          </a:p>
        </p:txBody>
      </p:sp>
    </p:spTree>
    <p:extLst>
      <p:ext uri="{BB962C8B-B14F-4D97-AF65-F5344CB8AC3E}">
        <p14:creationId xmlns:p14="http://schemas.microsoft.com/office/powerpoint/2010/main" val="61839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Johannes Kepler (1571—1630)</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E88027C-C478-475E-9979-6B51046DB393}"/>
              </a:ext>
            </a:extLst>
          </p:cNvPr>
          <p:cNvSpPr>
            <a:spLocks noGrp="1"/>
          </p:cNvSpPr>
          <p:nvPr>
            <p:ph idx="1"/>
          </p:nvPr>
        </p:nvSpPr>
        <p:spPr>
          <a:xfrm>
            <a:off x="5173688" y="2276872"/>
            <a:ext cx="6754960" cy="3096344"/>
          </a:xfrm>
        </p:spPr>
        <p:txBody>
          <a:bodyPr>
            <a:normAutofit/>
          </a:bodyPr>
          <a:lstStyle/>
          <a:p>
            <a:pPr>
              <a:buFontTx/>
              <a:buChar char="-"/>
            </a:pPr>
            <a:r>
              <a:rPr lang="en-GB" sz="2900" dirty="0">
                <a:solidFill>
                  <a:schemeClr val="tx1">
                    <a:lumMod val="65000"/>
                    <a:lumOff val="35000"/>
                  </a:schemeClr>
                </a:solidFill>
              </a:rPr>
              <a:t>German astronomer and mathematician.</a:t>
            </a:r>
          </a:p>
          <a:p>
            <a:pPr>
              <a:buFontTx/>
              <a:buChar char="-"/>
            </a:pPr>
            <a:r>
              <a:rPr lang="en-GB" sz="2900" dirty="0">
                <a:solidFill>
                  <a:schemeClr val="tx1">
                    <a:lumMod val="65000"/>
                    <a:lumOff val="35000"/>
                  </a:schemeClr>
                </a:solidFill>
              </a:rPr>
              <a:t>Worked under Tycho Brahe in 1600. </a:t>
            </a:r>
          </a:p>
          <a:p>
            <a:pPr>
              <a:buFontTx/>
              <a:buChar char="-"/>
            </a:pPr>
            <a:r>
              <a:rPr lang="en-GB" sz="2900" dirty="0">
                <a:solidFill>
                  <a:schemeClr val="accent1"/>
                </a:solidFill>
              </a:rPr>
              <a:t>Inherited Brahe’s data </a:t>
            </a:r>
            <a:r>
              <a:rPr lang="en-GB" sz="2900" dirty="0">
                <a:solidFill>
                  <a:schemeClr val="tx1">
                    <a:lumMod val="65000"/>
                    <a:lumOff val="35000"/>
                  </a:schemeClr>
                </a:solidFill>
              </a:rPr>
              <a:t>(and position)</a:t>
            </a:r>
          </a:p>
          <a:p>
            <a:pPr>
              <a:buFontTx/>
              <a:buChar char="-"/>
            </a:pPr>
            <a:r>
              <a:rPr lang="en-GB" sz="2900" dirty="0">
                <a:solidFill>
                  <a:schemeClr val="tx1">
                    <a:lumMod val="65000"/>
                    <a:lumOff val="35000"/>
                  </a:schemeClr>
                </a:solidFill>
              </a:rPr>
              <a:t>Adopted heliocentric model and derived </a:t>
            </a:r>
            <a:r>
              <a:rPr lang="en-GB" sz="2900" dirty="0">
                <a:solidFill>
                  <a:schemeClr val="accent6"/>
                </a:solidFill>
              </a:rPr>
              <a:t>3 laws of planetary motion</a:t>
            </a:r>
            <a:r>
              <a:rPr lang="en-GB" sz="2900" dirty="0">
                <a:solidFill>
                  <a:schemeClr val="tx1">
                    <a:lumMod val="65000"/>
                    <a:lumOff val="35000"/>
                  </a:schemeClr>
                </a:solidFill>
              </a:rPr>
              <a:t>.</a:t>
            </a:r>
            <a:endParaRPr lang="en-GB" sz="2900" dirty="0">
              <a:solidFill>
                <a:schemeClr val="accent6"/>
              </a:solidFill>
            </a:endParaRPr>
          </a:p>
        </p:txBody>
      </p:sp>
      <p:pic>
        <p:nvPicPr>
          <p:cNvPr id="3" name="Picture 2" descr="A statue of two people&#10;&#10;Description automatically generated with low confidence">
            <a:extLst>
              <a:ext uri="{FF2B5EF4-FFF2-40B4-BE49-F238E27FC236}">
                <a16:creationId xmlns:a16="http://schemas.microsoft.com/office/drawing/2014/main" id="{CC144700-C209-4CA8-AEE1-B08F539D4282}"/>
              </a:ext>
            </a:extLst>
          </p:cNvPr>
          <p:cNvPicPr>
            <a:picLocks noChangeAspect="1"/>
          </p:cNvPicPr>
          <p:nvPr/>
        </p:nvPicPr>
        <p:blipFill rotWithShape="1">
          <a:blip r:embed="rId3">
            <a:extLst>
              <a:ext uri="{28A0092B-C50C-407E-A947-70E740481C1C}">
                <a14:useLocalDpi xmlns:a14="http://schemas.microsoft.com/office/drawing/2010/main" val="0"/>
              </a:ext>
            </a:extLst>
          </a:blip>
          <a:srcRect b="3676"/>
          <a:stretch/>
        </p:blipFill>
        <p:spPr>
          <a:xfrm>
            <a:off x="983432" y="1340768"/>
            <a:ext cx="3744416" cy="5192324"/>
          </a:xfrm>
          <a:prstGeom prst="rect">
            <a:avLst/>
          </a:prstGeom>
        </p:spPr>
      </p:pic>
      <p:sp>
        <p:nvSpPr>
          <p:cNvPr id="9" name="TextBox 8">
            <a:extLst>
              <a:ext uri="{FF2B5EF4-FFF2-40B4-BE49-F238E27FC236}">
                <a16:creationId xmlns:a16="http://schemas.microsoft.com/office/drawing/2014/main" id="{3E003C84-1249-478D-92FD-A77FD7788C80}"/>
              </a:ext>
            </a:extLst>
          </p:cNvPr>
          <p:cNvSpPr txBox="1"/>
          <p:nvPr/>
        </p:nvSpPr>
        <p:spPr>
          <a:xfrm>
            <a:off x="911424" y="6547768"/>
            <a:ext cx="2808312" cy="276999"/>
          </a:xfrm>
          <a:prstGeom prst="rect">
            <a:avLst/>
          </a:prstGeom>
          <a:noFill/>
        </p:spPr>
        <p:txBody>
          <a:bodyPr wrap="square" rtlCol="0">
            <a:spAutoFit/>
          </a:bodyPr>
          <a:lstStyle/>
          <a:p>
            <a:r>
              <a:rPr lang="en-SG" sz="1200" dirty="0"/>
              <a:t>Image credit: </a:t>
            </a:r>
            <a:r>
              <a:rPr lang="en-SG" sz="1200" dirty="0">
                <a:hlinkClick r:id="rId4"/>
              </a:rPr>
              <a:t>Josef </a:t>
            </a:r>
            <a:r>
              <a:rPr lang="en-SG" sz="1200" dirty="0" err="1">
                <a:hlinkClick r:id="rId4"/>
              </a:rPr>
              <a:t>Vajce</a:t>
            </a:r>
            <a:r>
              <a:rPr lang="en-SG" sz="1200" dirty="0">
                <a:hlinkClick r:id="rId4"/>
              </a:rPr>
              <a:t>, Public domain</a:t>
            </a:r>
            <a:endParaRPr lang="en-SG" sz="1200" dirty="0"/>
          </a:p>
        </p:txBody>
      </p:sp>
      <p:sp>
        <p:nvSpPr>
          <p:cNvPr id="4" name="Slide Number Placeholder 3">
            <a:extLst>
              <a:ext uri="{FF2B5EF4-FFF2-40B4-BE49-F238E27FC236}">
                <a16:creationId xmlns:a16="http://schemas.microsoft.com/office/drawing/2014/main" id="{902FE812-644F-4ABF-A040-4B3340F44AC5}"/>
              </a:ext>
            </a:extLst>
          </p:cNvPr>
          <p:cNvSpPr>
            <a:spLocks noGrp="1"/>
          </p:cNvSpPr>
          <p:nvPr>
            <p:ph type="sldNum" sz="quarter" idx="12"/>
          </p:nvPr>
        </p:nvSpPr>
        <p:spPr/>
        <p:txBody>
          <a:bodyPr/>
          <a:lstStyle/>
          <a:p>
            <a:fld id="{7081BC99-F884-43C5-B753-915CEB8D5D35}" type="slidenum">
              <a:rPr lang="en-SG" smtClean="0"/>
              <a:pPr/>
              <a:t>28</a:t>
            </a:fld>
            <a:endParaRPr lang="en-SG"/>
          </a:p>
        </p:txBody>
      </p:sp>
    </p:spTree>
    <p:extLst>
      <p:ext uri="{BB962C8B-B14F-4D97-AF65-F5344CB8AC3E}">
        <p14:creationId xmlns:p14="http://schemas.microsoft.com/office/powerpoint/2010/main" val="2071061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Kepler’s Laws of Planetary Motion</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E88027C-C478-475E-9979-6B51046DB393}"/>
              </a:ext>
            </a:extLst>
          </p:cNvPr>
          <p:cNvSpPr>
            <a:spLocks noGrp="1"/>
          </p:cNvSpPr>
          <p:nvPr>
            <p:ph idx="1"/>
          </p:nvPr>
        </p:nvSpPr>
        <p:spPr>
          <a:xfrm>
            <a:off x="5879976" y="2060848"/>
            <a:ext cx="3312368" cy="4248472"/>
          </a:xfrm>
        </p:spPr>
        <p:txBody>
          <a:bodyPr>
            <a:noAutofit/>
          </a:bodyPr>
          <a:lstStyle/>
          <a:p>
            <a:pPr marL="514350" indent="-514350" algn="l">
              <a:buAutoNum type="arabicPeriod"/>
            </a:pPr>
            <a:r>
              <a:rPr lang="en-GB" sz="2300" b="0" i="0" u="none" strike="noStrike" baseline="0" dirty="0">
                <a:solidFill>
                  <a:schemeClr val="accent6"/>
                </a:solidFill>
              </a:rPr>
              <a:t>Law of ellipses</a:t>
            </a:r>
          </a:p>
          <a:p>
            <a:pPr marL="514350" indent="-514350" algn="l">
              <a:buAutoNum type="arabicPeriod"/>
            </a:pPr>
            <a:endParaRPr lang="en-GB" sz="2300" dirty="0">
              <a:solidFill>
                <a:schemeClr val="accent6"/>
              </a:solidFill>
            </a:endParaRPr>
          </a:p>
          <a:p>
            <a:pPr marL="514350" indent="-514350" algn="l">
              <a:buAutoNum type="arabicPeriod"/>
            </a:pPr>
            <a:endParaRPr lang="en-GB" sz="2300" dirty="0">
              <a:solidFill>
                <a:schemeClr val="tx1">
                  <a:lumMod val="65000"/>
                  <a:lumOff val="35000"/>
                </a:schemeClr>
              </a:solidFill>
            </a:endParaRPr>
          </a:p>
          <a:p>
            <a:pPr marL="514350" indent="-514350" algn="l">
              <a:buAutoNum type="arabicPeriod"/>
            </a:pPr>
            <a:r>
              <a:rPr lang="en-GB" sz="2300" b="0" i="0" u="none" strike="noStrike" baseline="0" dirty="0">
                <a:solidFill>
                  <a:schemeClr val="accent6"/>
                </a:solidFill>
              </a:rPr>
              <a:t>Law of equal areas</a:t>
            </a:r>
          </a:p>
          <a:p>
            <a:pPr marL="514350" indent="-514350" algn="l">
              <a:buAutoNum type="arabicPeriod"/>
            </a:pPr>
            <a:endParaRPr lang="en-GB" sz="2300" dirty="0">
              <a:solidFill>
                <a:schemeClr val="accent6"/>
              </a:solidFill>
            </a:endParaRPr>
          </a:p>
          <a:p>
            <a:pPr marL="514350" indent="-514350" algn="l">
              <a:buAutoNum type="arabicPeriod"/>
            </a:pPr>
            <a:endParaRPr lang="en-GB" sz="2300" b="0" i="0" u="none" strike="noStrike" baseline="0" dirty="0">
              <a:solidFill>
                <a:schemeClr val="tx1">
                  <a:lumMod val="65000"/>
                  <a:lumOff val="35000"/>
                </a:schemeClr>
              </a:solidFill>
            </a:endParaRPr>
          </a:p>
          <a:p>
            <a:pPr marL="514350" indent="-514350" algn="l">
              <a:buAutoNum type="arabicPeriod"/>
            </a:pPr>
            <a:r>
              <a:rPr lang="en-GB" sz="2300" b="0" i="0" u="none" strike="noStrike" baseline="0" dirty="0">
                <a:solidFill>
                  <a:schemeClr val="accent6"/>
                </a:solidFill>
              </a:rPr>
              <a:t>Harmonic Law</a:t>
            </a:r>
          </a:p>
          <a:p>
            <a:pPr marL="514350" indent="-514350" algn="l">
              <a:buAutoNum type="arabicPeriod"/>
            </a:pPr>
            <a:endParaRPr lang="en-GB" sz="2300" dirty="0">
              <a:solidFill>
                <a:schemeClr val="accent6"/>
              </a:solidFill>
            </a:endParaRPr>
          </a:p>
          <a:p>
            <a:pPr marL="514350" indent="-514350" algn="l">
              <a:buAutoNum type="arabicPeriod"/>
            </a:pPr>
            <a:endParaRPr lang="en-GB" sz="2300" b="0" i="0" u="none" strike="noStrike" baseline="0" dirty="0">
              <a:solidFill>
                <a:schemeClr val="tx1">
                  <a:lumMod val="65000"/>
                  <a:lumOff val="35000"/>
                </a:schemeClr>
              </a:solidFill>
            </a:endParaRPr>
          </a:p>
        </p:txBody>
      </p:sp>
      <p:sp>
        <p:nvSpPr>
          <p:cNvPr id="2" name="Slide Number Placeholder 1">
            <a:extLst>
              <a:ext uri="{FF2B5EF4-FFF2-40B4-BE49-F238E27FC236}">
                <a16:creationId xmlns:a16="http://schemas.microsoft.com/office/drawing/2014/main" id="{5FE39AA2-915B-4967-B6A2-1FD009D21A4A}"/>
              </a:ext>
            </a:extLst>
          </p:cNvPr>
          <p:cNvSpPr>
            <a:spLocks noGrp="1"/>
          </p:cNvSpPr>
          <p:nvPr>
            <p:ph type="sldNum" sz="quarter" idx="12"/>
          </p:nvPr>
        </p:nvSpPr>
        <p:spPr/>
        <p:txBody>
          <a:bodyPr/>
          <a:lstStyle/>
          <a:p>
            <a:fld id="{7081BC99-F884-43C5-B753-915CEB8D5D35}" type="slidenum">
              <a:rPr lang="en-SG" smtClean="0"/>
              <a:pPr/>
              <a:t>29</a:t>
            </a:fld>
            <a:endParaRPr lang="en-SG"/>
          </a:p>
        </p:txBody>
      </p:sp>
      <p:pic>
        <p:nvPicPr>
          <p:cNvPr id="3" name="Picture 2" descr="Diagram&#10;&#10;Description automatically generated with medium confidence">
            <a:extLst>
              <a:ext uri="{FF2B5EF4-FFF2-40B4-BE49-F238E27FC236}">
                <a16:creationId xmlns:a16="http://schemas.microsoft.com/office/drawing/2014/main" id="{1920E0FC-B294-D6E4-2DBA-C402A1622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072" y="2060849"/>
            <a:ext cx="3937938" cy="3024336"/>
          </a:xfrm>
          <a:prstGeom prst="rect">
            <a:avLst/>
          </a:prstGeom>
        </p:spPr>
      </p:pic>
      <p:sp>
        <p:nvSpPr>
          <p:cNvPr id="4" name="Arrow: Striped Right 3">
            <a:extLst>
              <a:ext uri="{FF2B5EF4-FFF2-40B4-BE49-F238E27FC236}">
                <a16:creationId xmlns:a16="http://schemas.microsoft.com/office/drawing/2014/main" id="{C1F604DE-1D94-2CD4-3337-4D327BCDA5BB}"/>
              </a:ext>
            </a:extLst>
          </p:cNvPr>
          <p:cNvSpPr/>
          <p:nvPr/>
        </p:nvSpPr>
        <p:spPr>
          <a:xfrm>
            <a:off x="4963532" y="2815022"/>
            <a:ext cx="576064" cy="484632"/>
          </a:xfrm>
          <a:prstGeom prst="stripedRightArrow">
            <a:avLst>
              <a:gd name="adj1" fmla="val 45379"/>
              <a:gd name="adj2" fmla="val 3844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6" name="Group 25">
            <a:extLst>
              <a:ext uri="{FF2B5EF4-FFF2-40B4-BE49-F238E27FC236}">
                <a16:creationId xmlns:a16="http://schemas.microsoft.com/office/drawing/2014/main" id="{750D6A80-3DD3-3F82-6005-6FD26CA8C759}"/>
              </a:ext>
            </a:extLst>
          </p:cNvPr>
          <p:cNvGrpSpPr/>
          <p:nvPr/>
        </p:nvGrpSpPr>
        <p:grpSpPr>
          <a:xfrm>
            <a:off x="9097441" y="1953208"/>
            <a:ext cx="2615184" cy="1835832"/>
            <a:chOff x="9097441" y="2088483"/>
            <a:chExt cx="2615184" cy="1835832"/>
          </a:xfrm>
        </p:grpSpPr>
        <p:sp>
          <p:nvSpPr>
            <p:cNvPr id="16" name="Freeform: Shape 15">
              <a:extLst>
                <a:ext uri="{FF2B5EF4-FFF2-40B4-BE49-F238E27FC236}">
                  <a16:creationId xmlns:a16="http://schemas.microsoft.com/office/drawing/2014/main" id="{D6833991-CEF9-828E-49F1-FC20E05CBC4F}"/>
                </a:ext>
              </a:extLst>
            </p:cNvPr>
            <p:cNvSpPr/>
            <p:nvPr/>
          </p:nvSpPr>
          <p:spPr>
            <a:xfrm>
              <a:off x="10815782" y="2173410"/>
              <a:ext cx="695007" cy="880748"/>
            </a:xfrm>
            <a:custGeom>
              <a:avLst/>
              <a:gdLst>
                <a:gd name="connsiteX0" fmla="*/ 458739 w 701963"/>
                <a:gd name="connsiteY0" fmla="*/ 858982 h 858982"/>
                <a:gd name="connsiteX1" fmla="*/ 701963 w 701963"/>
                <a:gd name="connsiteY1" fmla="*/ 375612 h 858982"/>
                <a:gd name="connsiteX2" fmla="*/ 578812 w 701963"/>
                <a:gd name="connsiteY2" fmla="*/ 252460 h 858982"/>
                <a:gd name="connsiteX3" fmla="*/ 384848 w 701963"/>
                <a:gd name="connsiteY3" fmla="*/ 141624 h 858982"/>
                <a:gd name="connsiteX4" fmla="*/ 110836 w 701963"/>
                <a:gd name="connsiteY4" fmla="*/ 27709 h 858982"/>
                <a:gd name="connsiteX5" fmla="*/ 0 w 701963"/>
                <a:gd name="connsiteY5" fmla="*/ 0 h 858982"/>
                <a:gd name="connsiteX6" fmla="*/ 458739 w 701963"/>
                <a:gd name="connsiteY6" fmla="*/ 858982 h 85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963" h="858982">
                  <a:moveTo>
                    <a:pt x="458739" y="858982"/>
                  </a:moveTo>
                  <a:lnTo>
                    <a:pt x="701963" y="375612"/>
                  </a:lnTo>
                  <a:lnTo>
                    <a:pt x="578812" y="252460"/>
                  </a:lnTo>
                  <a:lnTo>
                    <a:pt x="384848" y="141624"/>
                  </a:lnTo>
                  <a:lnTo>
                    <a:pt x="110836" y="27709"/>
                  </a:lnTo>
                  <a:lnTo>
                    <a:pt x="0" y="0"/>
                  </a:lnTo>
                  <a:lnTo>
                    <a:pt x="458739" y="858982"/>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7" name="Freeform: Shape 16">
              <a:extLst>
                <a:ext uri="{FF2B5EF4-FFF2-40B4-BE49-F238E27FC236}">
                  <a16:creationId xmlns:a16="http://schemas.microsoft.com/office/drawing/2014/main" id="{A34D481A-1177-765A-A7B4-584C770C1C40}"/>
                </a:ext>
              </a:extLst>
            </p:cNvPr>
            <p:cNvSpPr/>
            <p:nvPr/>
          </p:nvSpPr>
          <p:spPr>
            <a:xfrm>
              <a:off x="9197245" y="2556392"/>
              <a:ext cx="2084339" cy="495685"/>
            </a:xfrm>
            <a:custGeom>
              <a:avLst/>
              <a:gdLst>
                <a:gd name="connsiteX0" fmla="*/ 2084339 w 2084339"/>
                <a:gd name="connsiteY0" fmla="*/ 495685 h 495685"/>
                <a:gd name="connsiteX1" fmla="*/ 120073 w 2084339"/>
                <a:gd name="connsiteY1" fmla="*/ 0 h 495685"/>
                <a:gd name="connsiteX2" fmla="*/ 33867 w 2084339"/>
                <a:gd name="connsiteY2" fmla="*/ 101600 h 495685"/>
                <a:gd name="connsiteX3" fmla="*/ 0 w 2084339"/>
                <a:gd name="connsiteY3" fmla="*/ 153940 h 495685"/>
                <a:gd name="connsiteX4" fmla="*/ 2084339 w 2084339"/>
                <a:gd name="connsiteY4" fmla="*/ 495685 h 495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4339" h="495685">
                  <a:moveTo>
                    <a:pt x="2084339" y="495685"/>
                  </a:moveTo>
                  <a:lnTo>
                    <a:pt x="120073" y="0"/>
                  </a:lnTo>
                  <a:lnTo>
                    <a:pt x="33867" y="101600"/>
                  </a:lnTo>
                  <a:lnTo>
                    <a:pt x="0" y="153940"/>
                  </a:lnTo>
                  <a:lnTo>
                    <a:pt x="2084339" y="495685"/>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Star: 32 Points 21">
              <a:extLst>
                <a:ext uri="{FF2B5EF4-FFF2-40B4-BE49-F238E27FC236}">
                  <a16:creationId xmlns:a16="http://schemas.microsoft.com/office/drawing/2014/main" id="{71D7DEEF-F182-FFB8-2CB8-B1282B6C7349}"/>
                </a:ext>
              </a:extLst>
            </p:cNvPr>
            <p:cNvSpPr>
              <a:spLocks noChangeAspect="1"/>
            </p:cNvSpPr>
            <p:nvPr/>
          </p:nvSpPr>
          <p:spPr>
            <a:xfrm>
              <a:off x="11024381" y="2830610"/>
              <a:ext cx="486408" cy="446653"/>
            </a:xfrm>
            <a:prstGeom prst="star32">
              <a:avLst/>
            </a:prstGeom>
            <a:solidFill>
              <a:schemeClr val="accent6"/>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7D6A11F0-D381-66CC-F28E-CDD52C0C0DA4}"/>
                </a:ext>
              </a:extLst>
            </p:cNvPr>
            <p:cNvSpPr/>
            <p:nvPr/>
          </p:nvSpPr>
          <p:spPr>
            <a:xfrm>
              <a:off x="9097441" y="2141235"/>
              <a:ext cx="2615184" cy="17830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C08611DC-FB7F-1759-0DA9-7AB7A2DD760C}"/>
                </a:ext>
              </a:extLst>
            </p:cNvPr>
            <p:cNvSpPr>
              <a:spLocks noChangeAspect="1"/>
            </p:cNvSpPr>
            <p:nvPr/>
          </p:nvSpPr>
          <p:spPr>
            <a:xfrm>
              <a:off x="10479712" y="2088483"/>
              <a:ext cx="121602" cy="11166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D58C450-D9D8-D1DC-A8A7-B3E92EE36EFF}"/>
                  </a:ext>
                </a:extLst>
              </p:cNvPr>
              <p:cNvSpPr txBox="1"/>
              <p:nvPr/>
            </p:nvSpPr>
            <p:spPr>
              <a:xfrm>
                <a:off x="8546695" y="4393237"/>
                <a:ext cx="2889198" cy="8651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2300" b="0" i="1" smtClean="0">
                              <a:solidFill>
                                <a:schemeClr val="accent1"/>
                              </a:solidFill>
                              <a:latin typeface="Cambria Math" panose="02040503050406030204" pitchFamily="18" charset="0"/>
                            </a:rPr>
                          </m:ctrlPr>
                        </m:sSupPr>
                        <m:e>
                          <m:d>
                            <m:dPr>
                              <m:ctrlPr>
                                <a:rPr lang="en-SG" sz="2300" b="0" i="1" smtClean="0">
                                  <a:solidFill>
                                    <a:schemeClr val="accent1"/>
                                  </a:solidFill>
                                  <a:latin typeface="Cambria Math" panose="02040503050406030204" pitchFamily="18" charset="0"/>
                                </a:rPr>
                              </m:ctrlPr>
                            </m:dPr>
                            <m:e>
                              <m:f>
                                <m:fPr>
                                  <m:ctrlPr>
                                    <a:rPr lang="en-SG" sz="2300" i="1">
                                      <a:solidFill>
                                        <a:schemeClr val="accent1"/>
                                      </a:solidFill>
                                      <a:latin typeface="Cambria Math" panose="02040503050406030204" pitchFamily="18" charset="0"/>
                                    </a:rPr>
                                  </m:ctrlPr>
                                </m:fPr>
                                <m:num>
                                  <m:sSub>
                                    <m:sSubPr>
                                      <m:ctrlPr>
                                        <a:rPr lang="en-SG" sz="2300" i="1">
                                          <a:solidFill>
                                            <a:schemeClr val="accent1"/>
                                          </a:solidFill>
                                          <a:latin typeface="Cambria Math" panose="02040503050406030204" pitchFamily="18" charset="0"/>
                                        </a:rPr>
                                      </m:ctrlPr>
                                    </m:sSubPr>
                                    <m:e>
                                      <m:r>
                                        <a:rPr lang="en-SG" sz="2300" i="1">
                                          <a:solidFill>
                                            <a:schemeClr val="accent1"/>
                                          </a:solidFill>
                                          <a:latin typeface="Cambria Math" panose="02040503050406030204" pitchFamily="18" charset="0"/>
                                        </a:rPr>
                                        <m:t>𝑇</m:t>
                                      </m:r>
                                    </m:e>
                                    <m:sub>
                                      <m:r>
                                        <a:rPr lang="en-SG" sz="2300" i="1">
                                          <a:solidFill>
                                            <a:schemeClr val="accent1"/>
                                          </a:solidFill>
                                          <a:latin typeface="Cambria Math" panose="02040503050406030204" pitchFamily="18" charset="0"/>
                                        </a:rPr>
                                        <m:t>1</m:t>
                                      </m:r>
                                    </m:sub>
                                  </m:sSub>
                                </m:num>
                                <m:den>
                                  <m:sSub>
                                    <m:sSubPr>
                                      <m:ctrlPr>
                                        <a:rPr lang="en-SG" sz="2300" i="1">
                                          <a:solidFill>
                                            <a:schemeClr val="accent1"/>
                                          </a:solidFill>
                                          <a:latin typeface="Cambria Math" panose="02040503050406030204" pitchFamily="18" charset="0"/>
                                        </a:rPr>
                                      </m:ctrlPr>
                                    </m:sSubPr>
                                    <m:e>
                                      <m:r>
                                        <a:rPr lang="en-SG" sz="2300" i="1">
                                          <a:solidFill>
                                            <a:schemeClr val="accent1"/>
                                          </a:solidFill>
                                          <a:latin typeface="Cambria Math" panose="02040503050406030204" pitchFamily="18" charset="0"/>
                                        </a:rPr>
                                        <m:t>𝑇</m:t>
                                      </m:r>
                                    </m:e>
                                    <m:sub>
                                      <m:r>
                                        <a:rPr lang="en-SG" sz="2300" i="1">
                                          <a:solidFill>
                                            <a:schemeClr val="accent1"/>
                                          </a:solidFill>
                                          <a:latin typeface="Cambria Math" panose="02040503050406030204" pitchFamily="18" charset="0"/>
                                        </a:rPr>
                                        <m:t>2</m:t>
                                      </m:r>
                                    </m:sub>
                                  </m:sSub>
                                </m:den>
                              </m:f>
                            </m:e>
                          </m:d>
                        </m:e>
                        <m:sup>
                          <m:r>
                            <a:rPr lang="en-SG" sz="2300" b="0" i="1" smtClean="0">
                              <a:solidFill>
                                <a:schemeClr val="accent1"/>
                              </a:solidFill>
                              <a:latin typeface="Cambria Math" panose="02040503050406030204" pitchFamily="18" charset="0"/>
                            </a:rPr>
                            <m:t>2</m:t>
                          </m:r>
                        </m:sup>
                      </m:sSup>
                      <m:r>
                        <a:rPr lang="en-SG" sz="2300" b="0" i="1" smtClean="0">
                          <a:solidFill>
                            <a:schemeClr val="accent1"/>
                          </a:solidFill>
                          <a:latin typeface="Cambria Math" panose="02040503050406030204" pitchFamily="18" charset="0"/>
                        </a:rPr>
                        <m:t>∝</m:t>
                      </m:r>
                      <m:sSup>
                        <m:sSupPr>
                          <m:ctrlPr>
                            <a:rPr lang="en-SG" sz="2300" i="1">
                              <a:solidFill>
                                <a:schemeClr val="accent1"/>
                              </a:solidFill>
                              <a:latin typeface="Cambria Math" panose="02040503050406030204" pitchFamily="18" charset="0"/>
                            </a:rPr>
                          </m:ctrlPr>
                        </m:sSupPr>
                        <m:e>
                          <m:d>
                            <m:dPr>
                              <m:ctrlPr>
                                <a:rPr lang="en-SG" sz="2300" i="1">
                                  <a:solidFill>
                                    <a:schemeClr val="accent1"/>
                                  </a:solidFill>
                                  <a:latin typeface="Cambria Math" panose="02040503050406030204" pitchFamily="18" charset="0"/>
                                </a:rPr>
                              </m:ctrlPr>
                            </m:dPr>
                            <m:e>
                              <m:f>
                                <m:fPr>
                                  <m:ctrlPr>
                                    <a:rPr lang="en-SG" sz="2300" i="1">
                                      <a:solidFill>
                                        <a:schemeClr val="accent1"/>
                                      </a:solidFill>
                                      <a:latin typeface="Cambria Math" panose="02040503050406030204" pitchFamily="18" charset="0"/>
                                    </a:rPr>
                                  </m:ctrlPr>
                                </m:fPr>
                                <m:num>
                                  <m:sSub>
                                    <m:sSubPr>
                                      <m:ctrlPr>
                                        <a:rPr lang="en-SG" sz="2300" b="0" i="1" smtClean="0">
                                          <a:solidFill>
                                            <a:schemeClr val="accent1"/>
                                          </a:solidFill>
                                          <a:latin typeface="Cambria Math" panose="02040503050406030204" pitchFamily="18" charset="0"/>
                                        </a:rPr>
                                      </m:ctrlPr>
                                    </m:sSubPr>
                                    <m:e>
                                      <m:r>
                                        <a:rPr lang="en-SG" sz="2300" b="0" i="1" smtClean="0">
                                          <a:solidFill>
                                            <a:schemeClr val="accent1"/>
                                          </a:solidFill>
                                          <a:latin typeface="Cambria Math" panose="02040503050406030204" pitchFamily="18" charset="0"/>
                                        </a:rPr>
                                        <m:t>𝑎</m:t>
                                      </m:r>
                                    </m:e>
                                    <m:sub>
                                      <m:r>
                                        <a:rPr lang="en-SG" sz="2300" b="0" i="1" smtClean="0">
                                          <a:solidFill>
                                            <a:schemeClr val="accent1"/>
                                          </a:solidFill>
                                          <a:latin typeface="Cambria Math" panose="02040503050406030204" pitchFamily="18" charset="0"/>
                                        </a:rPr>
                                        <m:t>1</m:t>
                                      </m:r>
                                    </m:sub>
                                  </m:sSub>
                                </m:num>
                                <m:den>
                                  <m:sSub>
                                    <m:sSubPr>
                                      <m:ctrlPr>
                                        <a:rPr lang="en-SG" sz="2300" i="1">
                                          <a:solidFill>
                                            <a:schemeClr val="accent1"/>
                                          </a:solidFill>
                                          <a:latin typeface="Cambria Math" panose="02040503050406030204" pitchFamily="18" charset="0"/>
                                        </a:rPr>
                                      </m:ctrlPr>
                                    </m:sSubPr>
                                    <m:e>
                                      <m:r>
                                        <a:rPr lang="en-SG" sz="2300" b="0" i="1" smtClean="0">
                                          <a:solidFill>
                                            <a:schemeClr val="accent1"/>
                                          </a:solidFill>
                                          <a:latin typeface="Cambria Math" panose="02040503050406030204" pitchFamily="18" charset="0"/>
                                        </a:rPr>
                                        <m:t>𝑎</m:t>
                                      </m:r>
                                    </m:e>
                                    <m:sub>
                                      <m:r>
                                        <a:rPr lang="en-SG" sz="2300" i="1">
                                          <a:solidFill>
                                            <a:schemeClr val="accent1"/>
                                          </a:solidFill>
                                          <a:latin typeface="Cambria Math" panose="02040503050406030204" pitchFamily="18" charset="0"/>
                                        </a:rPr>
                                        <m:t>2</m:t>
                                      </m:r>
                                    </m:sub>
                                  </m:sSub>
                                </m:den>
                              </m:f>
                            </m:e>
                          </m:d>
                        </m:e>
                        <m:sup>
                          <m:r>
                            <a:rPr lang="en-SG" sz="2300" b="0" i="1" smtClean="0">
                              <a:solidFill>
                                <a:schemeClr val="accent1"/>
                              </a:solidFill>
                              <a:latin typeface="Cambria Math" panose="02040503050406030204" pitchFamily="18" charset="0"/>
                            </a:rPr>
                            <m:t>3</m:t>
                          </m:r>
                        </m:sup>
                      </m:sSup>
                    </m:oMath>
                  </m:oMathPara>
                </a14:m>
                <a:endParaRPr lang="en-SG" sz="2300" dirty="0">
                  <a:solidFill>
                    <a:schemeClr val="accent1"/>
                  </a:solidFill>
                </a:endParaRPr>
              </a:p>
            </p:txBody>
          </p:sp>
        </mc:Choice>
        <mc:Fallback xmlns="">
          <p:sp>
            <p:nvSpPr>
              <p:cNvPr id="25" name="TextBox 24">
                <a:extLst>
                  <a:ext uri="{FF2B5EF4-FFF2-40B4-BE49-F238E27FC236}">
                    <a16:creationId xmlns:a16="http://schemas.microsoft.com/office/drawing/2014/main" id="{7D58C450-D9D8-D1DC-A8A7-B3E92EE36EFF}"/>
                  </a:ext>
                </a:extLst>
              </p:cNvPr>
              <p:cNvSpPr txBox="1">
                <a:spLocks noRot="1" noChangeAspect="1" noMove="1" noResize="1" noEditPoints="1" noAdjustHandles="1" noChangeArrowheads="1" noChangeShapeType="1" noTextEdit="1"/>
              </p:cNvSpPr>
              <p:nvPr/>
            </p:nvSpPr>
            <p:spPr>
              <a:xfrm>
                <a:off x="8546695" y="4393237"/>
                <a:ext cx="2889198" cy="865173"/>
              </a:xfrm>
              <a:prstGeom prst="rect">
                <a:avLst/>
              </a:prstGeom>
              <a:blipFill>
                <a:blip r:embed="rId4"/>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44316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97D842-2EB4-49BE-B169-CB29EFA44A17}"/>
              </a:ext>
            </a:extLst>
          </p:cNvPr>
          <p:cNvSpPr txBox="1">
            <a:spLocks/>
          </p:cNvSpPr>
          <p:nvPr/>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Terminologies (pre-lesson homework)</a:t>
            </a:r>
          </a:p>
        </p:txBody>
      </p:sp>
      <p:sp>
        <p:nvSpPr>
          <p:cNvPr id="12" name="Slide Number Placeholder 11">
            <a:extLst>
              <a:ext uri="{FF2B5EF4-FFF2-40B4-BE49-F238E27FC236}">
                <a16:creationId xmlns:a16="http://schemas.microsoft.com/office/drawing/2014/main" id="{63C04CD6-8B6C-42DC-AF17-4B8A086B2E16}"/>
              </a:ext>
            </a:extLst>
          </p:cNvPr>
          <p:cNvSpPr>
            <a:spLocks noGrp="1"/>
          </p:cNvSpPr>
          <p:nvPr>
            <p:ph type="sldNum" sz="quarter" idx="12"/>
          </p:nvPr>
        </p:nvSpPr>
        <p:spPr/>
        <p:txBody>
          <a:bodyPr/>
          <a:lstStyle/>
          <a:p>
            <a:fld id="{7081BC99-F884-43C5-B753-915CEB8D5D35}" type="slidenum">
              <a:rPr lang="en-SG" smtClean="0"/>
              <a:pPr/>
              <a:t>3</a:t>
            </a:fld>
            <a:endParaRPr lang="en-SG"/>
          </a:p>
        </p:txBody>
      </p:sp>
      <p:graphicFrame>
        <p:nvGraphicFramePr>
          <p:cNvPr id="4" name="Table 4">
            <a:extLst>
              <a:ext uri="{FF2B5EF4-FFF2-40B4-BE49-F238E27FC236}">
                <a16:creationId xmlns:a16="http://schemas.microsoft.com/office/drawing/2014/main" id="{52DB4D33-6B70-884F-3195-0C83A0472BA1}"/>
              </a:ext>
            </a:extLst>
          </p:cNvPr>
          <p:cNvGraphicFramePr>
            <a:graphicFrameLocks noGrp="1"/>
          </p:cNvGraphicFramePr>
          <p:nvPr>
            <p:extLst>
              <p:ext uri="{D42A27DB-BD31-4B8C-83A1-F6EECF244321}">
                <p14:modId xmlns:p14="http://schemas.microsoft.com/office/powerpoint/2010/main" val="882486752"/>
              </p:ext>
            </p:extLst>
          </p:nvPr>
        </p:nvGraphicFramePr>
        <p:xfrm>
          <a:off x="983432" y="1571316"/>
          <a:ext cx="10297144" cy="5012046"/>
        </p:xfrm>
        <a:graphic>
          <a:graphicData uri="http://schemas.openxmlformats.org/drawingml/2006/table">
            <a:tbl>
              <a:tblPr bandRow="1">
                <a:tableStyleId>{68D230F3-CF80-4859-8CE7-A43EE81993B5}</a:tableStyleId>
              </a:tblPr>
              <a:tblGrid>
                <a:gridCol w="1656184">
                  <a:extLst>
                    <a:ext uri="{9D8B030D-6E8A-4147-A177-3AD203B41FA5}">
                      <a16:colId xmlns:a16="http://schemas.microsoft.com/office/drawing/2014/main" val="1687658166"/>
                    </a:ext>
                  </a:extLst>
                </a:gridCol>
                <a:gridCol w="8640960">
                  <a:extLst>
                    <a:ext uri="{9D8B030D-6E8A-4147-A177-3AD203B41FA5}">
                      <a16:colId xmlns:a16="http://schemas.microsoft.com/office/drawing/2014/main" val="1638595141"/>
                    </a:ext>
                  </a:extLst>
                </a:gridCol>
              </a:tblGrid>
              <a:tr h="702325">
                <a:tc>
                  <a:txBody>
                    <a:bodyPr/>
                    <a:lstStyle/>
                    <a:p>
                      <a:pPr>
                        <a:buFontTx/>
                        <a:buNone/>
                      </a:pPr>
                      <a:r>
                        <a:rPr lang="en-GB" sz="1900" dirty="0">
                          <a:solidFill>
                            <a:schemeClr val="tx1">
                              <a:lumMod val="75000"/>
                              <a:lumOff val="25000"/>
                            </a:schemeClr>
                          </a:solidFill>
                        </a:rPr>
                        <a:t>Fixed stars</a:t>
                      </a:r>
                    </a:p>
                  </a:txBody>
                  <a:tcPr/>
                </a:tc>
                <a:tc>
                  <a:txBody>
                    <a:bodyPr/>
                    <a:lstStyle/>
                    <a:p>
                      <a:r>
                        <a:rPr lang="en-US" sz="1900" b="0" kern="1200" dirty="0">
                          <a:solidFill>
                            <a:schemeClr val="tx1">
                              <a:lumMod val="75000"/>
                              <a:lumOff val="25000"/>
                            </a:schemeClr>
                          </a:solidFill>
                          <a:effectLst/>
                        </a:rPr>
                        <a:t>Stars that appear to remain in fixed relative positions in the night sky when observed over long periods of time. </a:t>
                      </a:r>
                      <a:endParaRPr lang="en-SG" sz="1900" dirty="0">
                        <a:solidFill>
                          <a:schemeClr val="tx1">
                            <a:lumMod val="75000"/>
                            <a:lumOff val="25000"/>
                          </a:schemeClr>
                        </a:solidFill>
                      </a:endParaRPr>
                    </a:p>
                  </a:txBody>
                  <a:tcPr/>
                </a:tc>
                <a:extLst>
                  <a:ext uri="{0D108BD9-81ED-4DB2-BD59-A6C34878D82A}">
                    <a16:rowId xmlns:a16="http://schemas.microsoft.com/office/drawing/2014/main" val="2073280197"/>
                  </a:ext>
                </a:extLst>
              </a:tr>
              <a:tr h="702325">
                <a:tc>
                  <a:txBody>
                    <a:bodyPr/>
                    <a:lstStyle/>
                    <a:p>
                      <a:r>
                        <a:rPr lang="en-US" sz="1900" dirty="0">
                          <a:solidFill>
                            <a:schemeClr val="accent1"/>
                          </a:solidFill>
                        </a:rPr>
                        <a:t>Planet</a:t>
                      </a:r>
                      <a:endParaRPr lang="en-SG" sz="1900" dirty="0">
                        <a:solidFill>
                          <a:schemeClr val="accent1"/>
                        </a:solidFill>
                      </a:endParaRPr>
                    </a:p>
                  </a:txBody>
                  <a:tcPr/>
                </a:tc>
                <a:tc>
                  <a:txBody>
                    <a:bodyPr/>
                    <a:lstStyle/>
                    <a:p>
                      <a:r>
                        <a:rPr lang="en-US" sz="1900" b="0" kern="1200" dirty="0">
                          <a:solidFill>
                            <a:schemeClr val="accent1"/>
                          </a:solidFill>
                          <a:effectLst/>
                        </a:rPr>
                        <a:t>A celestial body that orbits a star, is spherical in shape due to its own gravity, and has cleared its orbit of other debris.</a:t>
                      </a:r>
                      <a:endParaRPr lang="en-SG" sz="1900" dirty="0">
                        <a:solidFill>
                          <a:schemeClr val="accent1"/>
                        </a:solidFill>
                      </a:endParaRPr>
                    </a:p>
                  </a:txBody>
                  <a:tcPr/>
                </a:tc>
                <a:extLst>
                  <a:ext uri="{0D108BD9-81ED-4DB2-BD59-A6C34878D82A}">
                    <a16:rowId xmlns:a16="http://schemas.microsoft.com/office/drawing/2014/main" val="2029164514"/>
                  </a:ext>
                </a:extLst>
              </a:tr>
              <a:tr h="702325">
                <a:tc>
                  <a:txBody>
                    <a:bodyPr/>
                    <a:lstStyle/>
                    <a:p>
                      <a:r>
                        <a:rPr lang="en-US" sz="1900" b="0" kern="1200" dirty="0">
                          <a:solidFill>
                            <a:schemeClr val="tx1">
                              <a:lumMod val="75000"/>
                              <a:lumOff val="25000"/>
                            </a:schemeClr>
                          </a:solidFill>
                          <a:effectLst/>
                        </a:rPr>
                        <a:t>Galaxy</a:t>
                      </a:r>
                      <a:endParaRPr lang="en-SG" sz="1900" dirty="0">
                        <a:solidFill>
                          <a:schemeClr val="tx1">
                            <a:lumMod val="75000"/>
                            <a:lumOff val="25000"/>
                          </a:schemeClr>
                        </a:solidFill>
                      </a:endParaRPr>
                    </a:p>
                  </a:txBody>
                  <a:tcPr/>
                </a:tc>
                <a:tc>
                  <a:txBody>
                    <a:bodyPr/>
                    <a:lstStyle/>
                    <a:p>
                      <a:r>
                        <a:rPr lang="en-US" sz="1900" b="0" kern="1200" dirty="0">
                          <a:solidFill>
                            <a:schemeClr val="tx1">
                              <a:lumMod val="75000"/>
                              <a:lumOff val="25000"/>
                            </a:schemeClr>
                          </a:solidFill>
                          <a:effectLst/>
                        </a:rPr>
                        <a:t>A vast collection of stars, gas, dust, and other celestial objects bound together by gravity. Our is an example of a galaxy.</a:t>
                      </a:r>
                      <a:endParaRPr lang="en-SG" sz="1900" dirty="0">
                        <a:solidFill>
                          <a:schemeClr val="tx1">
                            <a:lumMod val="75000"/>
                            <a:lumOff val="25000"/>
                          </a:schemeClr>
                        </a:solidFill>
                      </a:endParaRPr>
                    </a:p>
                  </a:txBody>
                  <a:tcPr/>
                </a:tc>
                <a:extLst>
                  <a:ext uri="{0D108BD9-81ED-4DB2-BD59-A6C34878D82A}">
                    <a16:rowId xmlns:a16="http://schemas.microsoft.com/office/drawing/2014/main" val="1959692942"/>
                  </a:ext>
                </a:extLst>
              </a:tr>
              <a:tr h="399048">
                <a:tc>
                  <a:txBody>
                    <a:bodyPr/>
                    <a:lstStyle/>
                    <a:p>
                      <a:r>
                        <a:rPr lang="en-US" sz="1900" b="0" kern="1200" dirty="0">
                          <a:solidFill>
                            <a:schemeClr val="accent1"/>
                          </a:solidFill>
                          <a:effectLst/>
                        </a:rPr>
                        <a:t>Milky Way </a:t>
                      </a:r>
                      <a:endParaRPr lang="en-SG" sz="1900" dirty="0">
                        <a:solidFill>
                          <a:schemeClr val="accent1"/>
                        </a:solidFill>
                      </a:endParaRPr>
                    </a:p>
                  </a:txBody>
                  <a:tcPr/>
                </a:tc>
                <a:tc>
                  <a:txBody>
                    <a:bodyPr/>
                    <a:lstStyle/>
                    <a:p>
                      <a:r>
                        <a:rPr lang="en-US" sz="1900" b="0" kern="1200" dirty="0">
                          <a:solidFill>
                            <a:schemeClr val="accent1"/>
                          </a:solidFill>
                          <a:effectLst/>
                        </a:rPr>
                        <a:t>The galaxy in which our solar system resides. It is a spiral galaxy.</a:t>
                      </a:r>
                      <a:endParaRPr lang="en-SG" sz="1900" dirty="0">
                        <a:solidFill>
                          <a:schemeClr val="accent1"/>
                        </a:solidFill>
                      </a:endParaRPr>
                    </a:p>
                  </a:txBody>
                  <a:tcPr/>
                </a:tc>
                <a:extLst>
                  <a:ext uri="{0D108BD9-81ED-4DB2-BD59-A6C34878D82A}">
                    <a16:rowId xmlns:a16="http://schemas.microsoft.com/office/drawing/2014/main" val="2257352792"/>
                  </a:ext>
                </a:extLst>
              </a:tr>
              <a:tr h="702325">
                <a:tc>
                  <a:txBody>
                    <a:bodyPr/>
                    <a:lstStyle/>
                    <a:p>
                      <a:r>
                        <a:rPr lang="en-US" sz="1900" dirty="0">
                          <a:solidFill>
                            <a:schemeClr val="tx1">
                              <a:lumMod val="75000"/>
                              <a:lumOff val="25000"/>
                            </a:schemeClr>
                          </a:solidFill>
                        </a:rPr>
                        <a:t>Cluster</a:t>
                      </a:r>
                      <a:endParaRPr lang="en-SG" sz="1900" dirty="0">
                        <a:solidFill>
                          <a:schemeClr val="tx1">
                            <a:lumMod val="75000"/>
                            <a:lumOff val="25000"/>
                          </a:schemeClr>
                        </a:solidFill>
                      </a:endParaRPr>
                    </a:p>
                  </a:txBody>
                  <a:tcPr/>
                </a:tc>
                <a:tc>
                  <a:txBody>
                    <a:bodyPr/>
                    <a:lstStyle/>
                    <a:p>
                      <a:r>
                        <a:rPr lang="en-US" sz="1900" b="0" kern="1200" dirty="0">
                          <a:solidFill>
                            <a:schemeClr val="tx1">
                              <a:lumMod val="75000"/>
                              <a:lumOff val="25000"/>
                            </a:schemeClr>
                          </a:solidFill>
                          <a:effectLst/>
                        </a:rPr>
                        <a:t>In astronomy, a cluster refers to a group of stars, galaxies, or other celestial objects that are gravitationally bound together.</a:t>
                      </a:r>
                      <a:endParaRPr lang="en-US" sz="1900" b="0" i="0" kern="1200" dirty="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val="3664334073"/>
                  </a:ext>
                </a:extLst>
              </a:tr>
              <a:tr h="702325">
                <a:tc>
                  <a:txBody>
                    <a:bodyPr/>
                    <a:lstStyle/>
                    <a:p>
                      <a:r>
                        <a:rPr lang="en-US" sz="1900" dirty="0">
                          <a:solidFill>
                            <a:schemeClr val="accent1"/>
                          </a:solidFill>
                        </a:rPr>
                        <a:t>Constellation</a:t>
                      </a:r>
                      <a:endParaRPr lang="en-SG" sz="1900" dirty="0">
                        <a:solidFill>
                          <a:schemeClr val="accent1"/>
                        </a:solidFill>
                      </a:endParaRPr>
                    </a:p>
                  </a:txBody>
                  <a:tcPr/>
                </a:tc>
                <a:tc>
                  <a:txBody>
                    <a:bodyPr/>
                    <a:lstStyle/>
                    <a:p>
                      <a:r>
                        <a:rPr lang="en-US" sz="1900" b="0" kern="1200" dirty="0">
                          <a:solidFill>
                            <a:schemeClr val="accent1"/>
                          </a:solidFill>
                          <a:effectLst/>
                        </a:rPr>
                        <a:t>A specific region of the sky that contains recognizable patterns of stars. Helps to segment the sky into different areas</a:t>
                      </a:r>
                      <a:endParaRPr lang="en-US" sz="1900" b="0" i="0" kern="1200" dirty="0">
                        <a:solidFill>
                          <a:schemeClr val="accent1"/>
                        </a:solidFill>
                        <a:effectLst/>
                        <a:latin typeface="+mn-lt"/>
                        <a:ea typeface="+mn-ea"/>
                        <a:cs typeface="+mn-cs"/>
                      </a:endParaRPr>
                    </a:p>
                  </a:txBody>
                  <a:tcPr/>
                </a:tc>
                <a:extLst>
                  <a:ext uri="{0D108BD9-81ED-4DB2-BD59-A6C34878D82A}">
                    <a16:rowId xmlns:a16="http://schemas.microsoft.com/office/drawing/2014/main" val="2330840627"/>
                  </a:ext>
                </a:extLst>
              </a:tr>
              <a:tr h="399048">
                <a:tc>
                  <a:txBody>
                    <a:bodyPr/>
                    <a:lstStyle/>
                    <a:p>
                      <a:r>
                        <a:rPr lang="en-US" sz="1900" b="0" kern="1200" dirty="0">
                          <a:solidFill>
                            <a:schemeClr val="tx1">
                              <a:lumMod val="75000"/>
                              <a:lumOff val="25000"/>
                            </a:schemeClr>
                          </a:solidFill>
                          <a:effectLst/>
                        </a:rPr>
                        <a:t>Gravity</a:t>
                      </a:r>
                      <a:endParaRPr lang="en-SG" sz="1900" dirty="0">
                        <a:solidFill>
                          <a:schemeClr val="tx1">
                            <a:lumMod val="75000"/>
                            <a:lumOff val="25000"/>
                          </a:schemeClr>
                        </a:solidFill>
                      </a:endParaRPr>
                    </a:p>
                  </a:txBody>
                  <a:tcPr/>
                </a:tc>
                <a:tc>
                  <a:txBody>
                    <a:bodyPr/>
                    <a:lstStyle/>
                    <a:p>
                      <a:r>
                        <a:rPr lang="en-US" sz="1900" b="0" kern="1200" dirty="0">
                          <a:solidFill>
                            <a:schemeClr val="tx1">
                              <a:lumMod val="75000"/>
                              <a:lumOff val="25000"/>
                            </a:schemeClr>
                          </a:solidFill>
                          <a:effectLst/>
                        </a:rPr>
                        <a:t>A fundamental force of nature that attracts objects with mass toward each other. </a:t>
                      </a:r>
                      <a:endParaRPr lang="en-US" sz="1900" b="0" i="0" kern="1200" dirty="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val="4154791015"/>
                  </a:ext>
                </a:extLst>
              </a:tr>
              <a:tr h="702325">
                <a:tc>
                  <a:txBody>
                    <a:bodyPr/>
                    <a:lstStyle/>
                    <a:p>
                      <a:r>
                        <a:rPr lang="en-SG" sz="1900" b="0" kern="1200" dirty="0">
                          <a:solidFill>
                            <a:schemeClr val="accent1"/>
                          </a:solidFill>
                          <a:effectLst/>
                        </a:rPr>
                        <a:t>Celestial sphere</a:t>
                      </a:r>
                      <a:endParaRPr lang="en-SG" sz="1900" dirty="0">
                        <a:solidFill>
                          <a:schemeClr val="accent1"/>
                        </a:solidFill>
                      </a:endParaRPr>
                    </a:p>
                  </a:txBody>
                  <a:tcPr/>
                </a:tc>
                <a:tc>
                  <a:txBody>
                    <a:bodyPr/>
                    <a:lstStyle/>
                    <a:p>
                      <a:r>
                        <a:rPr lang="en-US" sz="1900" b="0" kern="1200" dirty="0">
                          <a:solidFill>
                            <a:schemeClr val="accent1"/>
                          </a:solidFill>
                          <a:effectLst/>
                        </a:rPr>
                        <a:t>An imaginary 2D surface of a sphere surrounding Earth, onto which the positions of stars and other celestial objects are projected. </a:t>
                      </a:r>
                      <a:endParaRPr lang="en-US" sz="1900" b="0" i="0" kern="1200" dirty="0">
                        <a:solidFill>
                          <a:schemeClr val="accent1"/>
                        </a:solidFill>
                        <a:effectLst/>
                        <a:latin typeface="+mn-lt"/>
                        <a:ea typeface="+mn-ea"/>
                        <a:cs typeface="+mn-cs"/>
                      </a:endParaRPr>
                    </a:p>
                  </a:txBody>
                  <a:tcPr/>
                </a:tc>
                <a:extLst>
                  <a:ext uri="{0D108BD9-81ED-4DB2-BD59-A6C34878D82A}">
                    <a16:rowId xmlns:a16="http://schemas.microsoft.com/office/drawing/2014/main" val="2688881527"/>
                  </a:ext>
                </a:extLst>
              </a:tr>
            </a:tbl>
          </a:graphicData>
        </a:graphic>
      </p:graphicFrame>
    </p:spTree>
    <p:extLst>
      <p:ext uri="{BB962C8B-B14F-4D97-AF65-F5344CB8AC3E}">
        <p14:creationId xmlns:p14="http://schemas.microsoft.com/office/powerpoint/2010/main" val="1130561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Kepler’s Laws of Planetary Motion</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E88027C-C478-475E-9979-6B51046DB393}"/>
              </a:ext>
            </a:extLst>
          </p:cNvPr>
          <p:cNvSpPr>
            <a:spLocks noGrp="1"/>
          </p:cNvSpPr>
          <p:nvPr>
            <p:ph idx="1"/>
          </p:nvPr>
        </p:nvSpPr>
        <p:spPr>
          <a:xfrm>
            <a:off x="609600" y="2060848"/>
            <a:ext cx="3830216" cy="1277817"/>
          </a:xfrm>
        </p:spPr>
        <p:txBody>
          <a:bodyPr>
            <a:noAutofit/>
          </a:bodyPr>
          <a:lstStyle/>
          <a:p>
            <a:pPr marL="514350" indent="-514350" algn="l">
              <a:buAutoNum type="arabicPeriod"/>
            </a:pPr>
            <a:r>
              <a:rPr lang="en-GB" sz="2900" b="0" i="0" u="none" strike="noStrike" baseline="0" dirty="0">
                <a:solidFill>
                  <a:schemeClr val="accent6"/>
                </a:solidFill>
              </a:rPr>
              <a:t>Law of ellipses</a:t>
            </a:r>
          </a:p>
          <a:p>
            <a:pPr marL="514350" indent="-514350" algn="l">
              <a:buAutoNum type="arabicPeriod"/>
            </a:pPr>
            <a:endParaRPr lang="en-SG" sz="2900" b="0" i="0" u="none" strike="noStrike" baseline="0" dirty="0">
              <a:solidFill>
                <a:schemeClr val="accent6"/>
              </a:solidFill>
            </a:endParaRPr>
          </a:p>
        </p:txBody>
      </p:sp>
      <p:sp>
        <p:nvSpPr>
          <p:cNvPr id="16" name="Slide Number Placeholder 15">
            <a:extLst>
              <a:ext uri="{FF2B5EF4-FFF2-40B4-BE49-F238E27FC236}">
                <a16:creationId xmlns:a16="http://schemas.microsoft.com/office/drawing/2014/main" id="{55A4513C-93B0-4740-A66E-DD1CC5B2F8FE}"/>
              </a:ext>
            </a:extLst>
          </p:cNvPr>
          <p:cNvSpPr>
            <a:spLocks noGrp="1"/>
          </p:cNvSpPr>
          <p:nvPr>
            <p:ph type="sldNum" sz="quarter" idx="12"/>
          </p:nvPr>
        </p:nvSpPr>
        <p:spPr/>
        <p:txBody>
          <a:bodyPr/>
          <a:lstStyle/>
          <a:p>
            <a:fld id="{7081BC99-F884-43C5-B753-915CEB8D5D35}" type="slidenum">
              <a:rPr lang="en-SG" smtClean="0"/>
              <a:pPr/>
              <a:t>30</a:t>
            </a:fld>
            <a:endParaRPr lang="en-SG"/>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BB7EA3B-185A-4672-A37D-F074302C12CB}"/>
                  </a:ext>
                </a:extLst>
              </p:cNvPr>
              <p:cNvSpPr txBox="1"/>
              <p:nvPr/>
            </p:nvSpPr>
            <p:spPr>
              <a:xfrm>
                <a:off x="3333400" y="1812378"/>
                <a:ext cx="2889198" cy="993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SG" sz="2900" b="0" i="1" smtClean="0">
                          <a:solidFill>
                            <a:schemeClr val="accent6"/>
                          </a:solidFill>
                          <a:latin typeface="Cambria Math" panose="02040503050406030204" pitchFamily="18" charset="0"/>
                        </a:rPr>
                        <m:t>𝑟</m:t>
                      </m:r>
                      <m:r>
                        <a:rPr lang="en-SG" sz="2900" b="0" i="1" smtClean="0">
                          <a:solidFill>
                            <a:schemeClr val="accent6"/>
                          </a:solidFill>
                          <a:latin typeface="Cambria Math" panose="02040503050406030204" pitchFamily="18" charset="0"/>
                        </a:rPr>
                        <m:t>=</m:t>
                      </m:r>
                      <m:f>
                        <m:fPr>
                          <m:ctrlPr>
                            <a:rPr lang="en-SG" sz="2900" b="0" i="1" smtClean="0">
                              <a:solidFill>
                                <a:schemeClr val="accent6"/>
                              </a:solidFill>
                              <a:latin typeface="Cambria Math" panose="02040503050406030204" pitchFamily="18" charset="0"/>
                            </a:rPr>
                          </m:ctrlPr>
                        </m:fPr>
                        <m:num>
                          <m:r>
                            <a:rPr lang="en-SG" sz="2900" b="0" i="1" smtClean="0">
                              <a:solidFill>
                                <a:schemeClr val="accent6"/>
                              </a:solidFill>
                              <a:latin typeface="Cambria Math" panose="02040503050406030204" pitchFamily="18" charset="0"/>
                            </a:rPr>
                            <m:t>𝑎</m:t>
                          </m:r>
                          <m:r>
                            <a:rPr lang="en-SG" sz="2900" b="0" i="1" smtClean="0">
                              <a:solidFill>
                                <a:schemeClr val="accent6"/>
                              </a:solidFill>
                              <a:latin typeface="Cambria Math" panose="02040503050406030204" pitchFamily="18" charset="0"/>
                            </a:rPr>
                            <m:t>(1−</m:t>
                          </m:r>
                          <m:sSup>
                            <m:sSupPr>
                              <m:ctrlPr>
                                <a:rPr lang="en-SG" sz="2900" b="0" i="1" smtClean="0">
                                  <a:solidFill>
                                    <a:schemeClr val="accent6"/>
                                  </a:solidFill>
                                  <a:latin typeface="Cambria Math" panose="02040503050406030204" pitchFamily="18" charset="0"/>
                                </a:rPr>
                              </m:ctrlPr>
                            </m:sSupPr>
                            <m:e>
                              <m:r>
                                <a:rPr lang="en-SG" sz="2900" b="0" i="1" smtClean="0">
                                  <a:solidFill>
                                    <a:schemeClr val="accent6"/>
                                  </a:solidFill>
                                  <a:latin typeface="Cambria Math" panose="02040503050406030204" pitchFamily="18" charset="0"/>
                                </a:rPr>
                                <m:t>𝜖</m:t>
                              </m:r>
                            </m:e>
                            <m:sup>
                              <m:r>
                                <a:rPr lang="en-SG" sz="2900" b="0" i="1" smtClean="0">
                                  <a:solidFill>
                                    <a:schemeClr val="accent6"/>
                                  </a:solidFill>
                                  <a:latin typeface="Cambria Math" panose="02040503050406030204" pitchFamily="18" charset="0"/>
                                </a:rPr>
                                <m:t>2</m:t>
                              </m:r>
                            </m:sup>
                          </m:sSup>
                          <m:r>
                            <a:rPr lang="en-SG" sz="2900" b="0" i="1" smtClean="0">
                              <a:solidFill>
                                <a:schemeClr val="accent6"/>
                              </a:solidFill>
                              <a:latin typeface="Cambria Math" panose="02040503050406030204" pitchFamily="18" charset="0"/>
                            </a:rPr>
                            <m:t>)</m:t>
                          </m:r>
                        </m:num>
                        <m:den>
                          <m:r>
                            <a:rPr lang="en-SG" sz="2900" b="0" i="1" smtClean="0">
                              <a:solidFill>
                                <a:schemeClr val="accent6"/>
                              </a:solidFill>
                              <a:latin typeface="Cambria Math" panose="02040503050406030204" pitchFamily="18" charset="0"/>
                            </a:rPr>
                            <m:t>1+</m:t>
                          </m:r>
                          <m:r>
                            <a:rPr lang="en-SG" sz="2900" b="0" i="1" smtClean="0">
                              <a:solidFill>
                                <a:schemeClr val="accent6"/>
                              </a:solidFill>
                              <a:latin typeface="Cambria Math" panose="02040503050406030204" pitchFamily="18" charset="0"/>
                            </a:rPr>
                            <m:t>𝜖</m:t>
                          </m:r>
                          <m:func>
                            <m:funcPr>
                              <m:ctrlPr>
                                <a:rPr lang="en-SG" sz="2900" b="0" i="1" smtClean="0">
                                  <a:solidFill>
                                    <a:schemeClr val="accent6"/>
                                  </a:solidFill>
                                  <a:latin typeface="Cambria Math" panose="02040503050406030204" pitchFamily="18" charset="0"/>
                                </a:rPr>
                              </m:ctrlPr>
                            </m:funcPr>
                            <m:fName>
                              <m:r>
                                <m:rPr>
                                  <m:sty m:val="p"/>
                                </m:rPr>
                                <a:rPr lang="en-SG" sz="2900" b="0" i="0" smtClean="0">
                                  <a:solidFill>
                                    <a:schemeClr val="accent6"/>
                                  </a:solidFill>
                                  <a:latin typeface="Cambria Math" panose="02040503050406030204" pitchFamily="18" charset="0"/>
                                </a:rPr>
                                <m:t>cos</m:t>
                              </m:r>
                            </m:fName>
                            <m:e>
                              <m:r>
                                <a:rPr lang="en-SG" sz="2900" b="0" i="1" smtClean="0">
                                  <a:solidFill>
                                    <a:schemeClr val="accent6"/>
                                  </a:solidFill>
                                  <a:latin typeface="Cambria Math" panose="02040503050406030204" pitchFamily="18" charset="0"/>
                                </a:rPr>
                                <m:t>𝜃</m:t>
                              </m:r>
                            </m:e>
                          </m:func>
                        </m:den>
                      </m:f>
                    </m:oMath>
                  </m:oMathPara>
                </a14:m>
                <a:endParaRPr lang="en-SG" sz="2900" dirty="0">
                  <a:solidFill>
                    <a:schemeClr val="accent6"/>
                  </a:solidFill>
                </a:endParaRPr>
              </a:p>
            </p:txBody>
          </p:sp>
        </mc:Choice>
        <mc:Fallback xmlns="">
          <p:sp>
            <p:nvSpPr>
              <p:cNvPr id="17" name="TextBox 16">
                <a:extLst>
                  <a:ext uri="{FF2B5EF4-FFF2-40B4-BE49-F238E27FC236}">
                    <a16:creationId xmlns:a16="http://schemas.microsoft.com/office/drawing/2014/main" id="{8BB7EA3B-185A-4672-A37D-F074302C12CB}"/>
                  </a:ext>
                </a:extLst>
              </p:cNvPr>
              <p:cNvSpPr txBox="1">
                <a:spLocks noRot="1" noChangeAspect="1" noMove="1" noResize="1" noEditPoints="1" noAdjustHandles="1" noChangeArrowheads="1" noChangeShapeType="1" noTextEdit="1"/>
              </p:cNvSpPr>
              <p:nvPr/>
            </p:nvSpPr>
            <p:spPr>
              <a:xfrm>
                <a:off x="3333400" y="1812378"/>
                <a:ext cx="2889198" cy="993233"/>
              </a:xfrm>
              <a:prstGeom prst="rect">
                <a:avLst/>
              </a:prstGeom>
              <a:blipFill>
                <a:blip r:embed="rId5"/>
                <a:stretch>
                  <a:fillRect/>
                </a:stretch>
              </a:blipFill>
            </p:spPr>
            <p:txBody>
              <a:bodyPr/>
              <a:lstStyle/>
              <a:p>
                <a:r>
                  <a:rPr lang="en-SG">
                    <a:noFill/>
                  </a:rPr>
                  <a:t> </a:t>
                </a:r>
              </a:p>
            </p:txBody>
          </p:sp>
        </mc:Fallback>
      </mc:AlternateContent>
      <p:grpSp>
        <p:nvGrpSpPr>
          <p:cNvPr id="78" name="Group 77"/>
          <p:cNvGrpSpPr/>
          <p:nvPr/>
        </p:nvGrpSpPr>
        <p:grpSpPr>
          <a:xfrm>
            <a:off x="4943872" y="3061397"/>
            <a:ext cx="6822032" cy="3294954"/>
            <a:chOff x="2927648" y="2977487"/>
            <a:chExt cx="7344816" cy="3880513"/>
          </a:xfrm>
        </p:grpSpPr>
        <p:sp>
          <p:nvSpPr>
            <p:cNvPr id="51" name="Rectangle 50"/>
            <p:cNvSpPr/>
            <p:nvPr/>
          </p:nvSpPr>
          <p:spPr>
            <a:xfrm>
              <a:off x="2927648" y="2977487"/>
              <a:ext cx="7344816" cy="3880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3143671" y="3156297"/>
              <a:ext cx="3960441" cy="3609975"/>
              <a:chOff x="7176119" y="1880740"/>
              <a:chExt cx="3960441" cy="3609975"/>
            </a:xfrm>
          </p:grpSpPr>
          <p:pic>
            <p:nvPicPr>
              <p:cNvPr id="53" name="Picture 52"/>
              <p:cNvPicPr>
                <a:picLocks noChangeAspect="1"/>
              </p:cNvPicPr>
              <p:nvPr/>
            </p:nvPicPr>
            <p:blipFill rotWithShape="1">
              <a:blip r:embed="rId6"/>
              <a:srcRect l="3886" r="2466"/>
              <a:stretch/>
            </p:blipFill>
            <p:spPr>
              <a:xfrm>
                <a:off x="7176119" y="1880740"/>
                <a:ext cx="3960441" cy="3609975"/>
              </a:xfrm>
              <a:prstGeom prst="rect">
                <a:avLst/>
              </a:prstGeom>
            </p:spPr>
          </p:pic>
          <p:cxnSp>
            <p:nvCxnSpPr>
              <p:cNvPr id="54" name="Straight Connector 53"/>
              <p:cNvCxnSpPr/>
              <p:nvPr/>
            </p:nvCxnSpPr>
            <p:spPr>
              <a:xfrm>
                <a:off x="7222370" y="3675200"/>
                <a:ext cx="3888432"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9153707" y="2022211"/>
                <a:ext cx="0" cy="331236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9156339" y="3734667"/>
                <a:ext cx="1980221" cy="0"/>
              </a:xfrm>
              <a:prstGeom prst="straightConnector1">
                <a:avLst/>
              </a:prstGeom>
              <a:ln>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9153707" y="3602896"/>
                <a:ext cx="992742" cy="0"/>
              </a:xfrm>
              <a:prstGeom prst="straightConnector1">
                <a:avLst/>
              </a:prstGeom>
              <a:ln>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9096728" y="2010259"/>
                <a:ext cx="0" cy="1652990"/>
              </a:xfrm>
              <a:prstGeom prst="straightConnector1">
                <a:avLst/>
              </a:prstGeom>
              <a:ln>
                <a:solidFill>
                  <a:schemeClr val="tx1">
                    <a:lumMod val="85000"/>
                    <a:lumOff val="1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196184" y="3667799"/>
                <a:ext cx="553368" cy="164885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8749552" y="3678395"/>
                <a:ext cx="1396898" cy="16378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10187161" y="3706789"/>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10187161" y="3706789"/>
                    <a:ext cx="186781" cy="276999"/>
                  </a:xfrm>
                  <a:prstGeom prst="rect">
                    <a:avLst/>
                  </a:prstGeom>
                  <a:blipFill>
                    <a:blip r:embed="rId7"/>
                    <a:stretch>
                      <a:fillRect l="-20000"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9502986" y="3338665"/>
                    <a:ext cx="2941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𝑎</m:t>
                          </m:r>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9502986" y="3338665"/>
                    <a:ext cx="294183" cy="276999"/>
                  </a:xfrm>
                  <a:prstGeom prst="rect">
                    <a:avLst/>
                  </a:prstGeom>
                  <a:blipFill>
                    <a:blip r:embed="rId8"/>
                    <a:stretch>
                      <a:fillRect l="-12245" r="-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8885240" y="2794497"/>
                    <a:ext cx="1829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8885240" y="2794497"/>
                    <a:ext cx="182999" cy="276999"/>
                  </a:xfrm>
                  <a:prstGeom prst="rect">
                    <a:avLst/>
                  </a:prstGeom>
                  <a:blipFill>
                    <a:blip r:embed="rId9"/>
                    <a:stretch>
                      <a:fillRect l="-33333" r="-26667"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0149969" y="3368433"/>
                    <a:ext cx="2030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𝐹</m:t>
                          </m:r>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10149969" y="3368433"/>
                    <a:ext cx="203004" cy="276999"/>
                  </a:xfrm>
                  <a:prstGeom prst="rect">
                    <a:avLst/>
                  </a:prstGeom>
                  <a:blipFill>
                    <a:blip r:embed="rId10"/>
                    <a:stretch>
                      <a:fillRect l="-30303" r="-21212" b="-6667"/>
                    </a:stretch>
                  </a:blipFill>
                </p:spPr>
                <p:txBody>
                  <a:bodyPr/>
                  <a:lstStyle/>
                  <a:p>
                    <a:r>
                      <a:rPr lang="en-US">
                        <a:noFill/>
                      </a:rPr>
                      <a:t> </a:t>
                    </a:r>
                  </a:p>
                </p:txBody>
              </p:sp>
            </mc:Fallback>
          </mc:AlternateContent>
          <p:sp>
            <p:nvSpPr>
              <p:cNvPr id="65" name="Oval 64"/>
              <p:cNvSpPr/>
              <p:nvPr/>
            </p:nvSpPr>
            <p:spPr>
              <a:xfrm>
                <a:off x="10117780" y="3636614"/>
                <a:ext cx="72000"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8163759" y="3638920"/>
                <a:ext cx="72002" cy="72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7" name="TextBox 66"/>
                  <p:cNvSpPr txBox="1"/>
                  <p:nvPr/>
                </p:nvSpPr>
                <p:spPr>
                  <a:xfrm>
                    <a:off x="8063411" y="3363623"/>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𝐹</m:t>
                          </m:r>
                          <m:r>
                            <a:rPr lang="en-US" b="0" i="1" smtClean="0">
                              <a:solidFill>
                                <a:schemeClr val="accent1"/>
                              </a:solidFill>
                              <a:latin typeface="Cambria Math" panose="02040503050406030204" pitchFamily="18" charset="0"/>
                            </a:rPr>
                            <m:t>′</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8063411" y="3363623"/>
                    <a:ext cx="253274" cy="276999"/>
                  </a:xfrm>
                  <a:prstGeom prst="rect">
                    <a:avLst/>
                  </a:prstGeom>
                  <a:blipFill>
                    <a:blip r:embed="rId11"/>
                    <a:stretch>
                      <a:fillRect l="-26190" t="-4444" r="-2381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9480376" y="4376137"/>
                    <a:ext cx="14875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lumMod val="65000"/>
                                  <a:lumOff val="35000"/>
                                </a:schemeClr>
                              </a:solidFill>
                              <a:latin typeface="Cambria Math" panose="02040503050406030204" pitchFamily="18" charset="0"/>
                            </a:rPr>
                            <m:t>𝑟</m:t>
                          </m:r>
                        </m:oMath>
                      </m:oMathPara>
                    </a14:m>
                    <a:endParaRPr lang="en-US" sz="1600" dirty="0">
                      <a:solidFill>
                        <a:schemeClr val="tx1">
                          <a:lumMod val="65000"/>
                          <a:lumOff val="35000"/>
                        </a:schemeClr>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9480376" y="4376137"/>
                    <a:ext cx="148759" cy="246221"/>
                  </a:xfrm>
                  <a:prstGeom prst="rect">
                    <a:avLst/>
                  </a:prstGeom>
                  <a:blipFill>
                    <a:blip r:embed="rId12"/>
                    <a:stretch>
                      <a:fillRect l="-20833"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8487633" y="4285693"/>
                    <a:ext cx="19717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solidFill>
                                <a:schemeClr val="tx1">
                                  <a:lumMod val="65000"/>
                                  <a:lumOff val="35000"/>
                                </a:schemeClr>
                              </a:solidFill>
                              <a:latin typeface="Cambria Math" panose="02040503050406030204" pitchFamily="18" charset="0"/>
                            </a:rPr>
                            <m:t>𝑟</m:t>
                          </m:r>
                          <m:r>
                            <a:rPr lang="en-US" sz="1600" b="0" i="1" smtClean="0">
                              <a:solidFill>
                                <a:schemeClr val="tx1">
                                  <a:lumMod val="65000"/>
                                  <a:lumOff val="35000"/>
                                </a:schemeClr>
                              </a:solidFill>
                              <a:latin typeface="Cambria Math" panose="02040503050406030204" pitchFamily="18" charset="0"/>
                            </a:rPr>
                            <m:t>′</m:t>
                          </m:r>
                        </m:oMath>
                      </m:oMathPara>
                    </a14:m>
                    <a:endParaRPr lang="en-US" sz="1600" dirty="0">
                      <a:solidFill>
                        <a:schemeClr val="tx1">
                          <a:lumMod val="65000"/>
                          <a:lumOff val="35000"/>
                        </a:schemeClr>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8487633" y="4285693"/>
                    <a:ext cx="197170" cy="246221"/>
                  </a:xfrm>
                  <a:prstGeom prst="rect">
                    <a:avLst/>
                  </a:prstGeom>
                  <a:blipFill>
                    <a:blip r:embed="rId13"/>
                    <a:stretch>
                      <a:fillRect l="-15625" r="-31250" b="-7317"/>
                    </a:stretch>
                  </a:blipFill>
                </p:spPr>
                <p:txBody>
                  <a:bodyPr/>
                  <a:lstStyle/>
                  <a:p>
                    <a:r>
                      <a:rPr lang="en-US">
                        <a:noFill/>
                      </a:rPr>
                      <a:t> </a:t>
                    </a:r>
                  </a:p>
                </p:txBody>
              </p:sp>
            </mc:Fallback>
          </mc:AlternateContent>
        </p:grpSp>
        <p:grpSp>
          <p:nvGrpSpPr>
            <p:cNvPr id="70" name="Group 69"/>
            <p:cNvGrpSpPr/>
            <p:nvPr/>
          </p:nvGrpSpPr>
          <p:grpSpPr>
            <a:xfrm>
              <a:off x="7581272" y="3514609"/>
              <a:ext cx="2192844" cy="2822941"/>
              <a:chOff x="3775130" y="3208316"/>
              <a:chExt cx="2192844" cy="2822941"/>
            </a:xfrm>
          </p:grpSpPr>
          <mc:AlternateContent xmlns:mc="http://schemas.openxmlformats.org/markup-compatibility/2006" xmlns:a14="http://schemas.microsoft.com/office/drawing/2010/main">
            <mc:Choice Requires="a14">
              <p:sp>
                <p:nvSpPr>
                  <p:cNvPr id="71" name="TextBox 70"/>
                  <p:cNvSpPr txBox="1"/>
                  <p:nvPr/>
                </p:nvSpPr>
                <p:spPr>
                  <a:xfrm>
                    <a:off x="3775130" y="3208316"/>
                    <a:ext cx="2192844" cy="3046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r>
                          <a:rPr lang="en-US" b="0" i="1" smtClean="0">
                            <a:latin typeface="Cambria Math" panose="02040503050406030204" pitchFamily="18" charset="0"/>
                          </a:rPr>
                          <m:t>𝐹</m:t>
                        </m:r>
                        <m:r>
                          <a:rPr lang="en-US" b="0" i="1" smtClean="0">
                            <a:latin typeface="Cambria Math" panose="02040503050406030204" pitchFamily="18" charset="0"/>
                          </a:rPr>
                          <m:t>′</m:t>
                        </m:r>
                      </m:oMath>
                    </a14:m>
                    <a:r>
                      <a:rPr lang="en-US" dirty="0"/>
                      <a:t>: Foci of the ellipse</a:t>
                    </a:r>
                  </a:p>
                </p:txBody>
              </p:sp>
            </mc:Choice>
            <mc:Fallback xmlns="">
              <p:sp>
                <p:nvSpPr>
                  <p:cNvPr id="71" name="TextBox 70"/>
                  <p:cNvSpPr txBox="1">
                    <a:spLocks noRot="1" noChangeAspect="1" noMove="1" noResize="1" noEditPoints="1" noAdjustHandles="1" noChangeArrowheads="1" noChangeShapeType="1" noTextEdit="1"/>
                  </p:cNvSpPr>
                  <p:nvPr/>
                </p:nvSpPr>
                <p:spPr>
                  <a:xfrm>
                    <a:off x="3775130" y="3208316"/>
                    <a:ext cx="2192844" cy="304699"/>
                  </a:xfrm>
                  <a:prstGeom prst="rect">
                    <a:avLst/>
                  </a:prstGeom>
                  <a:blipFill>
                    <a:blip r:embed="rId14"/>
                    <a:stretch>
                      <a:fillRect l="-3900" t="-26000" r="-6407"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4072277" y="3649126"/>
                    <a:ext cx="1888851" cy="3046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𝑎</m:t>
                        </m:r>
                      </m:oMath>
                    </a14:m>
                    <a:r>
                      <a:rPr lang="en-US" dirty="0"/>
                      <a:t>: semi-major axis</a:t>
                    </a:r>
                  </a:p>
                </p:txBody>
              </p:sp>
            </mc:Choice>
            <mc:Fallback xmlns="">
              <p:sp>
                <p:nvSpPr>
                  <p:cNvPr id="72" name="TextBox 71"/>
                  <p:cNvSpPr txBox="1">
                    <a:spLocks noRot="1" noChangeAspect="1" noMove="1" noResize="1" noEditPoints="1" noAdjustHandles="1" noChangeArrowheads="1" noChangeShapeType="1" noTextEdit="1"/>
                  </p:cNvSpPr>
                  <p:nvPr/>
                </p:nvSpPr>
                <p:spPr>
                  <a:xfrm>
                    <a:off x="4072277" y="3649126"/>
                    <a:ext cx="1888851" cy="304699"/>
                  </a:xfrm>
                  <a:prstGeom prst="rect">
                    <a:avLst/>
                  </a:prstGeom>
                  <a:blipFill>
                    <a:blip r:embed="rId15"/>
                    <a:stretch>
                      <a:fillRect l="-3226" t="-26000" b="-3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4063162" y="4060682"/>
                    <a:ext cx="1722972" cy="3046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𝑏</m:t>
                        </m:r>
                      </m:oMath>
                    </a14:m>
                    <a:r>
                      <a:rPr lang="en-US" dirty="0"/>
                      <a:t>: semi-minor axis</a:t>
                    </a:r>
                  </a:p>
                </p:txBody>
              </p:sp>
            </mc:Choice>
            <mc:Fallback xmlns="">
              <p:sp>
                <p:nvSpPr>
                  <p:cNvPr id="73" name="TextBox 72"/>
                  <p:cNvSpPr txBox="1">
                    <a:spLocks noRot="1" noChangeAspect="1" noMove="1" noResize="1" noEditPoints="1" noAdjustHandles="1" noChangeArrowheads="1" noChangeShapeType="1" noTextEdit="1"/>
                  </p:cNvSpPr>
                  <p:nvPr/>
                </p:nvSpPr>
                <p:spPr>
                  <a:xfrm>
                    <a:off x="4063162" y="4060682"/>
                    <a:ext cx="1722972" cy="304699"/>
                  </a:xfrm>
                  <a:prstGeom prst="rect">
                    <a:avLst/>
                  </a:prstGeom>
                  <a:blipFill>
                    <a:blip r:embed="rId16"/>
                    <a:stretch>
                      <a:fillRect l="-4947" t="-26000" r="-7420" b="-3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4072277" y="4448998"/>
                    <a:ext cx="131805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𝜖</m:t>
                        </m:r>
                      </m:oMath>
                    </a14:m>
                    <a:r>
                      <a:rPr lang="en-US" dirty="0"/>
                      <a:t>: eccentricity</a:t>
                    </a:r>
                  </a:p>
                </p:txBody>
              </p:sp>
            </mc:Choice>
            <mc:Fallback xmlns="">
              <p:sp>
                <p:nvSpPr>
                  <p:cNvPr id="74" name="TextBox 73"/>
                  <p:cNvSpPr txBox="1">
                    <a:spLocks noRot="1" noChangeAspect="1" noMove="1" noResize="1" noEditPoints="1" noAdjustHandles="1" noChangeArrowheads="1" noChangeShapeType="1" noTextEdit="1"/>
                  </p:cNvSpPr>
                  <p:nvPr/>
                </p:nvSpPr>
                <p:spPr>
                  <a:xfrm>
                    <a:off x="4072277" y="4448998"/>
                    <a:ext cx="1318053" cy="276999"/>
                  </a:xfrm>
                  <a:prstGeom prst="rect">
                    <a:avLst/>
                  </a:prstGeom>
                  <a:blipFill>
                    <a:blip r:embed="rId17"/>
                    <a:stretch>
                      <a:fillRect l="-4608" t="-28261" r="-1106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4043716" y="4886065"/>
                    <a:ext cx="12049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m:t>
                              </m:r>
                            </m:sup>
                          </m:sSup>
                          <m:r>
                            <a:rPr lang="en-US" b="0" i="1" smtClean="0">
                              <a:latin typeface="Cambria Math" panose="02040503050406030204" pitchFamily="18" charset="0"/>
                            </a:rPr>
                            <m:t>=2</m:t>
                          </m:r>
                          <m:r>
                            <a:rPr lang="en-US" b="0" i="1" smtClean="0">
                              <a:latin typeface="Cambria Math" panose="02040503050406030204" pitchFamily="18" charset="0"/>
                            </a:rPr>
                            <m:t>𝑎</m:t>
                          </m:r>
                        </m:oMath>
                      </m:oMathPara>
                    </a14:m>
                    <a:endParaRPr lang="en-US" dirty="0"/>
                  </a:p>
                </p:txBody>
              </p:sp>
            </mc:Choice>
            <mc:Fallback xmlns="">
              <p:sp>
                <p:nvSpPr>
                  <p:cNvPr id="75" name="TextBox 74"/>
                  <p:cNvSpPr txBox="1">
                    <a:spLocks noRot="1" noChangeAspect="1" noMove="1" noResize="1" noEditPoints="1" noAdjustHandles="1" noChangeArrowheads="1" noChangeShapeType="1" noTextEdit="1"/>
                  </p:cNvSpPr>
                  <p:nvPr/>
                </p:nvSpPr>
                <p:spPr>
                  <a:xfrm>
                    <a:off x="4043716" y="4886065"/>
                    <a:ext cx="1204945" cy="276999"/>
                  </a:xfrm>
                  <a:prstGeom prst="rect">
                    <a:avLst/>
                  </a:prstGeom>
                  <a:blipFill>
                    <a:blip r:embed="rId18"/>
                    <a:stretch>
                      <a:fillRect l="-2030" r="-355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4063162" y="5287089"/>
                    <a:ext cx="1726114"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2</m:t>
                                      </m:r>
                                    </m:sup>
                                  </m:sSup>
                                </m:e>
                              </m:d>
                            </m:e>
                            <m:sup>
                              <m:r>
                                <a:rPr lang="en-US" b="0" i="1" smtClean="0">
                                  <a:latin typeface="Cambria Math" panose="02040503050406030204" pitchFamily="18" charset="0"/>
                                </a:rPr>
                                <m:t>1/2</m:t>
                              </m:r>
                            </m:sup>
                          </m:sSup>
                          <m:r>
                            <a:rPr lang="en-US" b="0" i="1" smtClean="0">
                              <a:latin typeface="Cambria Math" panose="02040503050406030204" pitchFamily="18" charset="0"/>
                            </a:rPr>
                            <m:t>𝑎</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4063162" y="5287089"/>
                    <a:ext cx="1726114" cy="287323"/>
                  </a:xfrm>
                  <a:prstGeom prst="rect">
                    <a:avLst/>
                  </a:prstGeom>
                  <a:blipFill>
                    <a:blip r:embed="rId19"/>
                    <a:stretch>
                      <a:fillRect l="-2827" t="-8511" r="-1767"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4061591" y="5754258"/>
                    <a:ext cx="1120948" cy="276999"/>
                  </a:xfrm>
                  <a:prstGeom prst="rect">
                    <a:avLst/>
                  </a:prstGeom>
                  <a:noFill/>
                </p:spPr>
                <p:txBody>
                  <a:bodyPr wrap="none" lIns="0" tIns="0" rIns="0" bIns="0" rtlCol="0">
                    <a:spAutoFit/>
                  </a:bodyPr>
                  <a:lstStyle/>
                  <a:p>
                    <a:r>
                      <a:rPr lang="en-US" b="0" dirty="0"/>
                      <a:t>Area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𝑎𝑏</m:t>
                        </m:r>
                      </m:oMath>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4061591" y="5754258"/>
                    <a:ext cx="1120948" cy="276999"/>
                  </a:xfrm>
                  <a:prstGeom prst="rect">
                    <a:avLst/>
                  </a:prstGeom>
                  <a:blipFill>
                    <a:blip r:embed="rId20"/>
                    <a:stretch>
                      <a:fillRect l="-13043" t="-28261" r="-6522" b="-50000"/>
                    </a:stretch>
                  </a:blipFill>
                </p:spPr>
                <p:txBody>
                  <a:bodyPr/>
                  <a:lstStyle/>
                  <a:p>
                    <a:r>
                      <a:rPr lang="en-US">
                        <a:noFill/>
                      </a:rPr>
                      <a:t> </a:t>
                    </a:r>
                  </a:p>
                </p:txBody>
              </p:sp>
            </mc:Fallback>
          </mc:AlternateContent>
        </p:grpSp>
      </p:grpSp>
      <p:sp>
        <p:nvSpPr>
          <p:cNvPr id="2" name="TextBox 1">
            <a:extLst>
              <a:ext uri="{FF2B5EF4-FFF2-40B4-BE49-F238E27FC236}">
                <a16:creationId xmlns:a16="http://schemas.microsoft.com/office/drawing/2014/main" id="{CEB68496-5811-5E7F-DB4F-0C998AC6A1E8}"/>
              </a:ext>
            </a:extLst>
          </p:cNvPr>
          <p:cNvSpPr txBox="1"/>
          <p:nvPr/>
        </p:nvSpPr>
        <p:spPr>
          <a:xfrm>
            <a:off x="1285171" y="3444467"/>
            <a:ext cx="3312368" cy="2215991"/>
          </a:xfrm>
          <a:prstGeom prst="rect">
            <a:avLst/>
          </a:prstGeom>
          <a:noFill/>
        </p:spPr>
        <p:txBody>
          <a:bodyPr wrap="square" rtlCol="0">
            <a:spAutoFit/>
          </a:bodyPr>
          <a:lstStyle/>
          <a:p>
            <a:r>
              <a:rPr lang="en-US" sz="2300" dirty="0">
                <a:solidFill>
                  <a:schemeClr val="accent1"/>
                </a:solidFill>
                <a:latin typeface="Calibri Light" panose="020F0302020204030204" pitchFamily="34" charset="0"/>
                <a:cs typeface="Calibri Light" panose="020F0302020204030204" pitchFamily="34" charset="0"/>
              </a:rPr>
              <a:t>Plot on Desmos:</a:t>
            </a:r>
          </a:p>
          <a:p>
            <a:r>
              <a:rPr lang="en-US" sz="2300" dirty="0">
                <a:solidFill>
                  <a:schemeClr val="accent1"/>
                </a:solidFill>
                <a:latin typeface="Calibri Light" panose="020F0302020204030204" pitchFamily="34" charset="0"/>
                <a:cs typeface="Calibri Light" panose="020F0302020204030204" pitchFamily="34" charset="0"/>
              </a:rPr>
              <a:t> a=2</a:t>
            </a:r>
          </a:p>
          <a:p>
            <a:r>
              <a:rPr lang="en-US" sz="2300" dirty="0">
                <a:solidFill>
                  <a:schemeClr val="accent1"/>
                </a:solidFill>
                <a:latin typeface="Calibri Light" panose="020F0302020204030204" pitchFamily="34" charset="0"/>
                <a:cs typeface="Calibri Light" panose="020F0302020204030204" pitchFamily="34" charset="0"/>
              </a:rPr>
              <a:t> E=0.1</a:t>
            </a:r>
          </a:p>
          <a:p>
            <a:r>
              <a:rPr lang="en-US" sz="2300" dirty="0">
                <a:solidFill>
                  <a:schemeClr val="accent1"/>
                </a:solidFill>
                <a:latin typeface="Calibri Light" panose="020F0302020204030204" pitchFamily="34" charset="0"/>
                <a:cs typeface="Calibri Light" panose="020F0302020204030204" pitchFamily="34" charset="0"/>
              </a:rPr>
              <a:t> r=a(1-E^2)/(1+Ecos theta)</a:t>
            </a:r>
          </a:p>
          <a:p>
            <a:r>
              <a:rPr lang="en-US" sz="2300" dirty="0">
                <a:solidFill>
                  <a:schemeClr val="accent1"/>
                </a:solidFill>
                <a:latin typeface="Calibri Light" panose="020F0302020204030204" pitchFamily="34" charset="0"/>
                <a:cs typeface="Calibri Light" panose="020F0302020204030204" pitchFamily="34" charset="0"/>
              </a:rPr>
              <a:t> Set -2&lt;E&lt;2, step 0.01</a:t>
            </a:r>
          </a:p>
          <a:p>
            <a:r>
              <a:rPr lang="en-US" sz="2300" dirty="0">
                <a:solidFill>
                  <a:schemeClr val="accent1"/>
                </a:solidFill>
                <a:latin typeface="Calibri Light" panose="020F0302020204030204" pitchFamily="34" charset="0"/>
                <a:cs typeface="Calibri Light" panose="020F0302020204030204" pitchFamily="34" charset="0"/>
              </a:rPr>
              <a:t> Play with the slider!</a:t>
            </a:r>
            <a:endParaRPr lang="en-SG" sz="2300" dirty="0">
              <a:solidFill>
                <a:schemeClr val="accent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696772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Kepler’s Laws of Planetary Motion</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E88027C-C478-475E-9979-6B51046DB393}"/>
              </a:ext>
            </a:extLst>
          </p:cNvPr>
          <p:cNvSpPr>
            <a:spLocks noGrp="1"/>
          </p:cNvSpPr>
          <p:nvPr>
            <p:ph idx="1"/>
          </p:nvPr>
        </p:nvSpPr>
        <p:spPr>
          <a:xfrm>
            <a:off x="609600" y="2060848"/>
            <a:ext cx="5126360" cy="2880320"/>
          </a:xfrm>
        </p:spPr>
        <p:txBody>
          <a:bodyPr>
            <a:noAutofit/>
          </a:bodyPr>
          <a:lstStyle/>
          <a:p>
            <a:pPr marL="514350" indent="-514350" algn="l">
              <a:buAutoNum type="arabicPeriod"/>
            </a:pPr>
            <a:r>
              <a:rPr lang="en-GB" sz="2900" b="0" i="0" u="none" strike="noStrike" baseline="0" dirty="0">
                <a:solidFill>
                  <a:schemeClr val="bg1">
                    <a:lumMod val="75000"/>
                  </a:schemeClr>
                </a:solidFill>
              </a:rPr>
              <a:t>Law of ellipses</a:t>
            </a:r>
          </a:p>
          <a:p>
            <a:pPr marL="514350" indent="-514350" algn="l">
              <a:buAutoNum type="arabicPeriod"/>
            </a:pPr>
            <a:endParaRPr lang="en-SG" sz="2900" b="0" i="0" u="none" strike="noStrike" baseline="0" dirty="0">
              <a:solidFill>
                <a:schemeClr val="bg1">
                  <a:lumMod val="65000"/>
                </a:schemeClr>
              </a:solidFill>
            </a:endParaRPr>
          </a:p>
          <a:p>
            <a:pPr marL="514350" indent="-514350" algn="l">
              <a:buAutoNum type="arabicPeriod"/>
            </a:pPr>
            <a:r>
              <a:rPr lang="en-GB" sz="2900" b="0" i="0" u="none" strike="noStrike" baseline="0" dirty="0">
                <a:solidFill>
                  <a:schemeClr val="accent6"/>
                </a:solidFill>
              </a:rPr>
              <a:t>Law of equal areas</a:t>
            </a:r>
          </a:p>
          <a:p>
            <a:pPr marL="0" indent="0" algn="l">
              <a:buNone/>
            </a:pPr>
            <a:endParaRPr lang="en-GB" sz="2900" dirty="0">
              <a:solidFill>
                <a:schemeClr val="bg1">
                  <a:lumMod val="65000"/>
                </a:schemeClr>
              </a:solidFill>
            </a:endParaRPr>
          </a:p>
        </p:txBody>
      </p:sp>
      <p:sp>
        <p:nvSpPr>
          <p:cNvPr id="14" name="TextBox 13">
            <a:extLst>
              <a:ext uri="{FF2B5EF4-FFF2-40B4-BE49-F238E27FC236}">
                <a16:creationId xmlns:a16="http://schemas.microsoft.com/office/drawing/2014/main" id="{F2523F9B-44FA-4FAB-A696-5B70E64D717E}"/>
              </a:ext>
            </a:extLst>
          </p:cNvPr>
          <p:cNvSpPr txBox="1"/>
          <p:nvPr/>
        </p:nvSpPr>
        <p:spPr>
          <a:xfrm>
            <a:off x="5447928" y="6205230"/>
            <a:ext cx="3456384" cy="276999"/>
          </a:xfrm>
          <a:prstGeom prst="rect">
            <a:avLst/>
          </a:prstGeom>
          <a:noFill/>
        </p:spPr>
        <p:txBody>
          <a:bodyPr wrap="square" rtlCol="0">
            <a:spAutoFit/>
          </a:bodyPr>
          <a:lstStyle/>
          <a:p>
            <a:r>
              <a:rPr lang="en-SG" sz="1200" dirty="0">
                <a:latin typeface="+mj-lt"/>
              </a:rPr>
              <a:t>Image credit: </a:t>
            </a:r>
            <a:r>
              <a:rPr lang="en-SG" sz="1200" b="0" i="0" u="none" strike="noStrike" dirty="0" err="1">
                <a:solidFill>
                  <a:srgbClr val="4571D0"/>
                </a:solidFill>
                <a:effectLst/>
                <a:latin typeface="+mj-lt"/>
                <a:hlinkClick r:id="rId3"/>
              </a:rPr>
              <a:t>Saptaparna</a:t>
            </a:r>
            <a:r>
              <a:rPr lang="en-SG" sz="1200" b="0" i="0" u="none" strike="noStrike" dirty="0">
                <a:solidFill>
                  <a:srgbClr val="4571D0"/>
                </a:solidFill>
                <a:effectLst/>
                <a:latin typeface="+mj-lt"/>
                <a:hlinkClick r:id="rId3"/>
              </a:rPr>
              <a:t> Bhattacharya, CERN</a:t>
            </a:r>
            <a:endParaRPr lang="en-SG" sz="1200" dirty="0"/>
          </a:p>
        </p:txBody>
      </p:sp>
      <p:pic>
        <p:nvPicPr>
          <p:cNvPr id="15" name="Picture 14" descr="Chart, pie chart&#10;&#10;Description automatically generated">
            <a:extLst>
              <a:ext uri="{FF2B5EF4-FFF2-40B4-BE49-F238E27FC236}">
                <a16:creationId xmlns:a16="http://schemas.microsoft.com/office/drawing/2014/main" id="{D29C006C-7972-4512-A515-F4900B9B0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9936" y="1772816"/>
            <a:ext cx="5832648" cy="4374483"/>
          </a:xfrm>
          <a:prstGeom prst="rect">
            <a:avLst/>
          </a:prstGeom>
        </p:spPr>
      </p:pic>
      <p:sp>
        <p:nvSpPr>
          <p:cNvPr id="2" name="Slide Number Placeholder 1">
            <a:extLst>
              <a:ext uri="{FF2B5EF4-FFF2-40B4-BE49-F238E27FC236}">
                <a16:creationId xmlns:a16="http://schemas.microsoft.com/office/drawing/2014/main" id="{839EA42C-5BCF-4EE1-8F44-7F9E3B577D86}"/>
              </a:ext>
            </a:extLst>
          </p:cNvPr>
          <p:cNvSpPr>
            <a:spLocks noGrp="1"/>
          </p:cNvSpPr>
          <p:nvPr>
            <p:ph type="sldNum" sz="quarter" idx="12"/>
          </p:nvPr>
        </p:nvSpPr>
        <p:spPr/>
        <p:txBody>
          <a:bodyPr/>
          <a:lstStyle/>
          <a:p>
            <a:fld id="{7081BC99-F884-43C5-B753-915CEB8D5D35}" type="slidenum">
              <a:rPr lang="en-SG" smtClean="0"/>
              <a:pPr/>
              <a:t>31</a:t>
            </a:fld>
            <a:endParaRPr lang="en-SG"/>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2DB436-5885-41A3-8A31-B23C9D7A3869}"/>
                  </a:ext>
                </a:extLst>
              </p:cNvPr>
              <p:cNvSpPr txBox="1"/>
              <p:nvPr/>
            </p:nvSpPr>
            <p:spPr>
              <a:xfrm>
                <a:off x="609600" y="5270115"/>
                <a:ext cx="3405291" cy="391133"/>
              </a:xfrm>
              <a:prstGeom prst="rect">
                <a:avLst/>
              </a:prstGeom>
              <a:noFill/>
            </p:spPr>
            <p:txBody>
              <a:bodyPr wrap="none" lIns="0" tIns="0" rIns="0" bIns="0" rtlCol="0">
                <a:spAutoFit/>
              </a:bodyPr>
              <a:lstStyle/>
              <a:p>
                <a:r>
                  <a:rPr lang="en-SG" b="0" dirty="0">
                    <a:solidFill>
                      <a:schemeClr val="bg1">
                        <a:lumMod val="50000"/>
                      </a:schemeClr>
                    </a:solidFill>
                  </a:rPr>
                  <a:t>Area of a small sector: </a:t>
                </a:r>
                <a14:m>
                  <m:oMath xmlns:m="http://schemas.openxmlformats.org/officeDocument/2006/math">
                    <m:r>
                      <a:rPr lang="en-SG" b="0" i="1" smtClean="0">
                        <a:solidFill>
                          <a:schemeClr val="bg1">
                            <a:lumMod val="50000"/>
                          </a:schemeClr>
                        </a:solidFill>
                        <a:latin typeface="Cambria Math" panose="02040503050406030204" pitchFamily="18" charset="0"/>
                      </a:rPr>
                      <m:t>𝑑𝐴</m:t>
                    </m:r>
                    <m:r>
                      <a:rPr lang="en-SG" b="0" i="1" smtClean="0">
                        <a:solidFill>
                          <a:schemeClr val="bg1">
                            <a:lumMod val="50000"/>
                          </a:schemeClr>
                        </a:solidFill>
                        <a:latin typeface="Cambria Math" panose="02040503050406030204" pitchFamily="18" charset="0"/>
                      </a:rPr>
                      <m:t>=</m:t>
                    </m:r>
                    <m:f>
                      <m:fPr>
                        <m:ctrlPr>
                          <a:rPr lang="en-SG" b="0" i="1" smtClean="0">
                            <a:solidFill>
                              <a:schemeClr val="bg1">
                                <a:lumMod val="50000"/>
                              </a:schemeClr>
                            </a:solidFill>
                            <a:latin typeface="Cambria Math" panose="02040503050406030204" pitchFamily="18" charset="0"/>
                          </a:rPr>
                        </m:ctrlPr>
                      </m:fPr>
                      <m:num>
                        <m:r>
                          <a:rPr lang="en-SG" b="0" i="1" smtClean="0">
                            <a:solidFill>
                              <a:schemeClr val="bg1">
                                <a:lumMod val="50000"/>
                              </a:schemeClr>
                            </a:solidFill>
                            <a:latin typeface="Cambria Math" panose="02040503050406030204" pitchFamily="18" charset="0"/>
                          </a:rPr>
                          <m:t>1</m:t>
                        </m:r>
                      </m:num>
                      <m:den>
                        <m:r>
                          <a:rPr lang="en-SG" b="0" i="1" smtClean="0">
                            <a:solidFill>
                              <a:schemeClr val="bg1">
                                <a:lumMod val="50000"/>
                              </a:schemeClr>
                            </a:solidFill>
                            <a:latin typeface="Cambria Math" panose="02040503050406030204" pitchFamily="18" charset="0"/>
                          </a:rPr>
                          <m:t>2</m:t>
                        </m:r>
                      </m:den>
                    </m:f>
                    <m:sSup>
                      <m:sSupPr>
                        <m:ctrlPr>
                          <a:rPr lang="en-SG" b="0" i="1" smtClean="0">
                            <a:solidFill>
                              <a:schemeClr val="bg1">
                                <a:lumMod val="50000"/>
                              </a:schemeClr>
                            </a:solidFill>
                            <a:latin typeface="Cambria Math" panose="02040503050406030204" pitchFamily="18" charset="0"/>
                          </a:rPr>
                        </m:ctrlPr>
                      </m:sSupPr>
                      <m:e>
                        <m:r>
                          <a:rPr lang="en-SG" b="0" i="1" smtClean="0">
                            <a:solidFill>
                              <a:schemeClr val="bg1">
                                <a:lumMod val="50000"/>
                              </a:schemeClr>
                            </a:solidFill>
                            <a:latin typeface="Cambria Math" panose="02040503050406030204" pitchFamily="18" charset="0"/>
                          </a:rPr>
                          <m:t>𝑟</m:t>
                        </m:r>
                      </m:e>
                      <m:sup>
                        <m:r>
                          <a:rPr lang="en-SG" b="0" i="1" smtClean="0">
                            <a:solidFill>
                              <a:schemeClr val="bg1">
                                <a:lumMod val="50000"/>
                              </a:schemeClr>
                            </a:solidFill>
                            <a:latin typeface="Cambria Math" panose="02040503050406030204" pitchFamily="18" charset="0"/>
                          </a:rPr>
                          <m:t>2</m:t>
                        </m:r>
                      </m:sup>
                    </m:sSup>
                    <m:r>
                      <a:rPr lang="en-SG" b="0" i="1" smtClean="0">
                        <a:solidFill>
                          <a:schemeClr val="bg1">
                            <a:lumMod val="50000"/>
                          </a:schemeClr>
                        </a:solidFill>
                        <a:latin typeface="Cambria Math" panose="02040503050406030204" pitchFamily="18" charset="0"/>
                      </a:rPr>
                      <m:t>𝑑</m:t>
                    </m:r>
                    <m:r>
                      <a:rPr lang="en-SG" b="0" i="1" smtClean="0">
                        <a:solidFill>
                          <a:schemeClr val="bg1">
                            <a:lumMod val="50000"/>
                          </a:schemeClr>
                        </a:solidFill>
                        <a:latin typeface="Cambria Math" panose="02040503050406030204" pitchFamily="18" charset="0"/>
                      </a:rPr>
                      <m:t>𝜃</m:t>
                    </m:r>
                  </m:oMath>
                </a14:m>
                <a:r>
                  <a:rPr lang="en-SG" dirty="0">
                    <a:solidFill>
                      <a:schemeClr val="bg1">
                        <a:lumMod val="50000"/>
                      </a:schemeClr>
                    </a:solidFill>
                  </a:rPr>
                  <a:t> </a:t>
                </a:r>
              </a:p>
            </p:txBody>
          </p:sp>
        </mc:Choice>
        <mc:Fallback xmlns="">
          <p:sp>
            <p:nvSpPr>
              <p:cNvPr id="3" name="TextBox 2">
                <a:extLst>
                  <a:ext uri="{FF2B5EF4-FFF2-40B4-BE49-F238E27FC236}">
                    <a16:creationId xmlns:a16="http://schemas.microsoft.com/office/drawing/2014/main" id="{7A2DB436-5885-41A3-8A31-B23C9D7A3869}"/>
                  </a:ext>
                </a:extLst>
              </p:cNvPr>
              <p:cNvSpPr txBox="1">
                <a:spLocks noRot="1" noChangeAspect="1" noMove="1" noResize="1" noEditPoints="1" noAdjustHandles="1" noChangeArrowheads="1" noChangeShapeType="1" noTextEdit="1"/>
              </p:cNvSpPr>
              <p:nvPr/>
            </p:nvSpPr>
            <p:spPr>
              <a:xfrm>
                <a:off x="609600" y="5270115"/>
                <a:ext cx="3405291" cy="391133"/>
              </a:xfrm>
              <a:prstGeom prst="rect">
                <a:avLst/>
              </a:prstGeom>
              <a:blipFill>
                <a:blip r:embed="rId5"/>
                <a:stretch>
                  <a:fillRect l="-4114" t="-4688" b="-2187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D468A0-826D-4DFE-9B10-9C79C7EBCB5F}"/>
                  </a:ext>
                </a:extLst>
              </p:cNvPr>
              <p:cNvSpPr txBox="1"/>
              <p:nvPr/>
            </p:nvSpPr>
            <p:spPr>
              <a:xfrm>
                <a:off x="2706239" y="5855415"/>
                <a:ext cx="133786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b="0" i="1" smtClean="0">
                              <a:solidFill>
                                <a:schemeClr val="bg1">
                                  <a:lumMod val="50000"/>
                                </a:schemeClr>
                              </a:solidFill>
                              <a:latin typeface="Cambria Math" panose="02040503050406030204" pitchFamily="18" charset="0"/>
                            </a:rPr>
                          </m:ctrlPr>
                        </m:fPr>
                        <m:num>
                          <m:r>
                            <a:rPr lang="en-SG" b="0" i="1" smtClean="0">
                              <a:solidFill>
                                <a:schemeClr val="bg1">
                                  <a:lumMod val="50000"/>
                                </a:schemeClr>
                              </a:solidFill>
                              <a:latin typeface="Cambria Math" panose="02040503050406030204" pitchFamily="18" charset="0"/>
                            </a:rPr>
                            <m:t>𝑑𝐴</m:t>
                          </m:r>
                        </m:num>
                        <m:den>
                          <m:r>
                            <a:rPr lang="en-SG" b="0" i="1" smtClean="0">
                              <a:solidFill>
                                <a:schemeClr val="bg1">
                                  <a:lumMod val="50000"/>
                                </a:schemeClr>
                              </a:solidFill>
                              <a:latin typeface="Cambria Math" panose="02040503050406030204" pitchFamily="18" charset="0"/>
                            </a:rPr>
                            <m:t>𝑑𝑡</m:t>
                          </m:r>
                        </m:den>
                      </m:f>
                      <m:r>
                        <a:rPr lang="en-SG" b="0" i="1" smtClean="0">
                          <a:solidFill>
                            <a:schemeClr val="bg1">
                              <a:lumMod val="50000"/>
                            </a:schemeClr>
                          </a:solidFill>
                          <a:latin typeface="Cambria Math" panose="02040503050406030204" pitchFamily="18" charset="0"/>
                        </a:rPr>
                        <m:t>=</m:t>
                      </m:r>
                      <m:f>
                        <m:fPr>
                          <m:ctrlPr>
                            <a:rPr lang="en-SG" i="1">
                              <a:solidFill>
                                <a:schemeClr val="bg1">
                                  <a:lumMod val="50000"/>
                                </a:schemeClr>
                              </a:solidFill>
                              <a:latin typeface="Cambria Math" panose="02040503050406030204" pitchFamily="18" charset="0"/>
                            </a:rPr>
                          </m:ctrlPr>
                        </m:fPr>
                        <m:num>
                          <m:r>
                            <a:rPr lang="en-SG" i="1">
                              <a:solidFill>
                                <a:schemeClr val="bg1">
                                  <a:lumMod val="50000"/>
                                </a:schemeClr>
                              </a:solidFill>
                              <a:latin typeface="Cambria Math" panose="02040503050406030204" pitchFamily="18" charset="0"/>
                            </a:rPr>
                            <m:t>1</m:t>
                          </m:r>
                        </m:num>
                        <m:den>
                          <m:r>
                            <a:rPr lang="en-SG" i="1">
                              <a:solidFill>
                                <a:schemeClr val="bg1">
                                  <a:lumMod val="50000"/>
                                </a:schemeClr>
                              </a:solidFill>
                              <a:latin typeface="Cambria Math" panose="02040503050406030204" pitchFamily="18" charset="0"/>
                            </a:rPr>
                            <m:t>2</m:t>
                          </m:r>
                        </m:den>
                      </m:f>
                      <m:sSup>
                        <m:sSupPr>
                          <m:ctrlPr>
                            <a:rPr lang="en-SG" i="1">
                              <a:solidFill>
                                <a:schemeClr val="bg1">
                                  <a:lumMod val="50000"/>
                                </a:schemeClr>
                              </a:solidFill>
                              <a:latin typeface="Cambria Math" panose="02040503050406030204" pitchFamily="18" charset="0"/>
                            </a:rPr>
                          </m:ctrlPr>
                        </m:sSupPr>
                        <m:e>
                          <m:r>
                            <a:rPr lang="en-SG" i="1">
                              <a:solidFill>
                                <a:schemeClr val="bg1">
                                  <a:lumMod val="50000"/>
                                </a:schemeClr>
                              </a:solidFill>
                              <a:latin typeface="Cambria Math" panose="02040503050406030204" pitchFamily="18" charset="0"/>
                            </a:rPr>
                            <m:t>𝑟</m:t>
                          </m:r>
                        </m:e>
                        <m:sup>
                          <m:r>
                            <a:rPr lang="en-SG" i="1">
                              <a:solidFill>
                                <a:schemeClr val="bg1">
                                  <a:lumMod val="50000"/>
                                </a:schemeClr>
                              </a:solidFill>
                              <a:latin typeface="Cambria Math" panose="02040503050406030204" pitchFamily="18" charset="0"/>
                            </a:rPr>
                            <m:t>2</m:t>
                          </m:r>
                        </m:sup>
                      </m:sSup>
                      <m:f>
                        <m:fPr>
                          <m:ctrlPr>
                            <a:rPr lang="en-SG" b="0" i="1" smtClean="0">
                              <a:solidFill>
                                <a:schemeClr val="bg1">
                                  <a:lumMod val="50000"/>
                                </a:schemeClr>
                              </a:solidFill>
                              <a:latin typeface="Cambria Math" panose="02040503050406030204" pitchFamily="18" charset="0"/>
                            </a:rPr>
                          </m:ctrlPr>
                        </m:fPr>
                        <m:num>
                          <m:r>
                            <a:rPr lang="en-SG" b="0" i="1" smtClean="0">
                              <a:solidFill>
                                <a:schemeClr val="bg1">
                                  <a:lumMod val="50000"/>
                                </a:schemeClr>
                              </a:solidFill>
                              <a:latin typeface="Cambria Math" panose="02040503050406030204" pitchFamily="18" charset="0"/>
                            </a:rPr>
                            <m:t>𝑑</m:t>
                          </m:r>
                          <m:r>
                            <a:rPr lang="en-SG" b="0" i="1" smtClean="0">
                              <a:solidFill>
                                <a:schemeClr val="bg1">
                                  <a:lumMod val="50000"/>
                                </a:schemeClr>
                              </a:solidFill>
                              <a:latin typeface="Cambria Math" panose="02040503050406030204" pitchFamily="18" charset="0"/>
                            </a:rPr>
                            <m:t>𝜃</m:t>
                          </m:r>
                        </m:num>
                        <m:den>
                          <m:r>
                            <a:rPr lang="en-SG" b="0" i="1" smtClean="0">
                              <a:solidFill>
                                <a:schemeClr val="bg1">
                                  <a:lumMod val="50000"/>
                                </a:schemeClr>
                              </a:solidFill>
                              <a:latin typeface="Cambria Math" panose="02040503050406030204" pitchFamily="18" charset="0"/>
                            </a:rPr>
                            <m:t>𝑑𝑡</m:t>
                          </m:r>
                        </m:den>
                      </m:f>
                    </m:oMath>
                  </m:oMathPara>
                </a14:m>
                <a:endParaRPr lang="en-SG" dirty="0">
                  <a:solidFill>
                    <a:schemeClr val="bg1">
                      <a:lumMod val="50000"/>
                    </a:schemeClr>
                  </a:solidFill>
                </a:endParaRPr>
              </a:p>
            </p:txBody>
          </p:sp>
        </mc:Choice>
        <mc:Fallback xmlns="">
          <p:sp>
            <p:nvSpPr>
              <p:cNvPr id="4" name="TextBox 3">
                <a:extLst>
                  <a:ext uri="{FF2B5EF4-FFF2-40B4-BE49-F238E27FC236}">
                    <a16:creationId xmlns:a16="http://schemas.microsoft.com/office/drawing/2014/main" id="{26D468A0-826D-4DFE-9B10-9C79C7EBCB5F}"/>
                  </a:ext>
                </a:extLst>
              </p:cNvPr>
              <p:cNvSpPr txBox="1">
                <a:spLocks noRot="1" noChangeAspect="1" noMove="1" noResize="1" noEditPoints="1" noAdjustHandles="1" noChangeArrowheads="1" noChangeShapeType="1" noTextEdit="1"/>
              </p:cNvSpPr>
              <p:nvPr/>
            </p:nvSpPr>
            <p:spPr>
              <a:xfrm>
                <a:off x="2706239" y="5855415"/>
                <a:ext cx="1337867" cy="525913"/>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D1F549-776B-4465-927E-202E87387701}"/>
                  </a:ext>
                </a:extLst>
              </p:cNvPr>
              <p:cNvSpPr txBox="1"/>
              <p:nvPr/>
            </p:nvSpPr>
            <p:spPr>
              <a:xfrm>
                <a:off x="1559496" y="3900906"/>
                <a:ext cx="2311017"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sz="2800" b="0" i="1" smtClean="0">
                              <a:solidFill>
                                <a:schemeClr val="accent6"/>
                              </a:solidFill>
                              <a:latin typeface="Cambria Math" panose="02040503050406030204" pitchFamily="18" charset="0"/>
                            </a:rPr>
                          </m:ctrlPr>
                        </m:fPr>
                        <m:num>
                          <m:r>
                            <a:rPr lang="en-SG" sz="2800" b="0" i="1" smtClean="0">
                              <a:solidFill>
                                <a:schemeClr val="accent6"/>
                              </a:solidFill>
                              <a:latin typeface="Cambria Math" panose="02040503050406030204" pitchFamily="18" charset="0"/>
                            </a:rPr>
                            <m:t>𝑑𝐴</m:t>
                          </m:r>
                        </m:num>
                        <m:den>
                          <m:r>
                            <a:rPr lang="en-SG" sz="2800" b="0" i="1" smtClean="0">
                              <a:solidFill>
                                <a:schemeClr val="accent6"/>
                              </a:solidFill>
                              <a:latin typeface="Cambria Math" panose="02040503050406030204" pitchFamily="18" charset="0"/>
                            </a:rPr>
                            <m:t>𝑑𝑡</m:t>
                          </m:r>
                        </m:den>
                      </m:f>
                      <m:r>
                        <a:rPr lang="en-SG" sz="2800" b="0" i="1" smtClean="0">
                          <a:solidFill>
                            <a:schemeClr val="accent6"/>
                          </a:solidFill>
                          <a:latin typeface="Cambria Math" panose="02040503050406030204" pitchFamily="18" charset="0"/>
                        </a:rPr>
                        <m:t>=</m:t>
                      </m:r>
                      <m:r>
                        <m:rPr>
                          <m:sty m:val="p"/>
                        </m:rPr>
                        <a:rPr lang="en-SG" sz="2800" b="0" i="0" smtClean="0">
                          <a:solidFill>
                            <a:schemeClr val="accent6"/>
                          </a:solidFill>
                          <a:latin typeface="Cambria Math" panose="02040503050406030204" pitchFamily="18" charset="0"/>
                        </a:rPr>
                        <m:t>constant</m:t>
                      </m:r>
                    </m:oMath>
                  </m:oMathPara>
                </a14:m>
                <a:endParaRPr lang="en-SG" sz="2800" dirty="0"/>
              </a:p>
            </p:txBody>
          </p:sp>
        </mc:Choice>
        <mc:Fallback xmlns="">
          <p:sp>
            <p:nvSpPr>
              <p:cNvPr id="10" name="TextBox 9">
                <a:extLst>
                  <a:ext uri="{FF2B5EF4-FFF2-40B4-BE49-F238E27FC236}">
                    <a16:creationId xmlns:a16="http://schemas.microsoft.com/office/drawing/2014/main" id="{53D1F549-776B-4465-927E-202E87387701}"/>
                  </a:ext>
                </a:extLst>
              </p:cNvPr>
              <p:cNvSpPr txBox="1">
                <a:spLocks noRot="1" noChangeAspect="1" noMove="1" noResize="1" noEditPoints="1" noAdjustHandles="1" noChangeArrowheads="1" noChangeShapeType="1" noTextEdit="1"/>
              </p:cNvSpPr>
              <p:nvPr/>
            </p:nvSpPr>
            <p:spPr>
              <a:xfrm>
                <a:off x="1559496" y="3900906"/>
                <a:ext cx="2311017" cy="818044"/>
              </a:xfrm>
              <a:prstGeom prst="rect">
                <a:avLst/>
              </a:prstGeom>
              <a:blipFill>
                <a:blip r:embed="rId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579270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Kepler’s Laws of Planetary Motion</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E88027C-C478-475E-9979-6B51046DB393}"/>
              </a:ext>
            </a:extLst>
          </p:cNvPr>
          <p:cNvSpPr>
            <a:spLocks noGrp="1"/>
          </p:cNvSpPr>
          <p:nvPr>
            <p:ph idx="1"/>
          </p:nvPr>
        </p:nvSpPr>
        <p:spPr>
          <a:xfrm>
            <a:off x="609600" y="2060848"/>
            <a:ext cx="4406280" cy="2880320"/>
          </a:xfrm>
        </p:spPr>
        <p:txBody>
          <a:bodyPr>
            <a:noAutofit/>
          </a:bodyPr>
          <a:lstStyle/>
          <a:p>
            <a:pPr marL="514350" indent="-514350" algn="l">
              <a:buAutoNum type="arabicPeriod"/>
            </a:pPr>
            <a:r>
              <a:rPr lang="en-GB" sz="2900" b="0" i="0" u="none" strike="noStrike" baseline="0" dirty="0">
                <a:solidFill>
                  <a:schemeClr val="bg1">
                    <a:lumMod val="75000"/>
                  </a:schemeClr>
                </a:solidFill>
              </a:rPr>
              <a:t>Law of ellipses</a:t>
            </a:r>
          </a:p>
          <a:p>
            <a:pPr marL="514350" indent="-514350" algn="l">
              <a:buAutoNum type="arabicPeriod"/>
            </a:pPr>
            <a:endParaRPr lang="en-SG" sz="2900" b="0" i="0" u="none" strike="noStrike" baseline="0" dirty="0">
              <a:solidFill>
                <a:schemeClr val="bg1">
                  <a:lumMod val="65000"/>
                </a:schemeClr>
              </a:solidFill>
            </a:endParaRPr>
          </a:p>
          <a:p>
            <a:pPr marL="514350" indent="-514350" algn="l">
              <a:buAutoNum type="arabicPeriod"/>
            </a:pPr>
            <a:r>
              <a:rPr lang="en-GB" sz="2900" b="0" i="0" u="none" strike="noStrike" baseline="0" dirty="0">
                <a:solidFill>
                  <a:schemeClr val="accent6"/>
                </a:solidFill>
              </a:rPr>
              <a:t>Law of equal areas</a:t>
            </a:r>
          </a:p>
          <a:p>
            <a:pPr marL="0" indent="0" algn="l">
              <a:buNone/>
            </a:pPr>
            <a:endParaRPr lang="en-GB" sz="2900" dirty="0">
              <a:solidFill>
                <a:schemeClr val="bg1">
                  <a:lumMod val="65000"/>
                </a:schemeClr>
              </a:solidFill>
            </a:endParaRPr>
          </a:p>
        </p:txBody>
      </p:sp>
      <p:sp>
        <p:nvSpPr>
          <p:cNvPr id="2" name="Slide Number Placeholder 1">
            <a:extLst>
              <a:ext uri="{FF2B5EF4-FFF2-40B4-BE49-F238E27FC236}">
                <a16:creationId xmlns:a16="http://schemas.microsoft.com/office/drawing/2014/main" id="{839EA42C-5BCF-4EE1-8F44-7F9E3B577D86}"/>
              </a:ext>
            </a:extLst>
          </p:cNvPr>
          <p:cNvSpPr>
            <a:spLocks noGrp="1"/>
          </p:cNvSpPr>
          <p:nvPr>
            <p:ph type="sldNum" sz="quarter" idx="12"/>
          </p:nvPr>
        </p:nvSpPr>
        <p:spPr/>
        <p:txBody>
          <a:bodyPr/>
          <a:lstStyle/>
          <a:p>
            <a:fld id="{7081BC99-F884-43C5-B753-915CEB8D5D35}" type="slidenum">
              <a:rPr lang="en-SG" smtClean="0"/>
              <a:pPr/>
              <a:t>32</a:t>
            </a:fld>
            <a:endParaRPr lang="en-SG"/>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2DB436-5885-41A3-8A31-B23C9D7A3869}"/>
                  </a:ext>
                </a:extLst>
              </p:cNvPr>
              <p:cNvSpPr txBox="1"/>
              <p:nvPr/>
            </p:nvSpPr>
            <p:spPr>
              <a:xfrm>
                <a:off x="609600" y="5270115"/>
                <a:ext cx="3405291" cy="391133"/>
              </a:xfrm>
              <a:prstGeom prst="rect">
                <a:avLst/>
              </a:prstGeom>
              <a:noFill/>
            </p:spPr>
            <p:txBody>
              <a:bodyPr wrap="none" lIns="0" tIns="0" rIns="0" bIns="0" rtlCol="0">
                <a:spAutoFit/>
              </a:bodyPr>
              <a:lstStyle/>
              <a:p>
                <a:r>
                  <a:rPr lang="en-SG" b="0" dirty="0"/>
                  <a:t>Area of a small sector: </a:t>
                </a:r>
                <a14:m>
                  <m:oMath xmlns:m="http://schemas.openxmlformats.org/officeDocument/2006/math">
                    <m:r>
                      <a:rPr lang="en-SG" b="0" i="1" smtClean="0">
                        <a:latin typeface="Cambria Math" panose="02040503050406030204" pitchFamily="18" charset="0"/>
                      </a:rPr>
                      <m:t>𝑑𝐴</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sSup>
                      <m:sSupPr>
                        <m:ctrlPr>
                          <a:rPr lang="en-SG" b="0" i="1" smtClean="0">
                            <a:latin typeface="Cambria Math" panose="02040503050406030204" pitchFamily="18" charset="0"/>
                          </a:rPr>
                        </m:ctrlPr>
                      </m:sSupPr>
                      <m:e>
                        <m:r>
                          <a:rPr lang="en-SG" b="0" i="1" smtClean="0">
                            <a:latin typeface="Cambria Math" panose="02040503050406030204" pitchFamily="18" charset="0"/>
                          </a:rPr>
                          <m:t>𝑟</m:t>
                        </m:r>
                      </m:e>
                      <m:sup>
                        <m:r>
                          <a:rPr lang="en-SG" b="0" i="1" smtClean="0">
                            <a:latin typeface="Cambria Math" panose="02040503050406030204" pitchFamily="18" charset="0"/>
                          </a:rPr>
                          <m:t>2</m:t>
                        </m:r>
                      </m:sup>
                    </m:sSup>
                    <m:r>
                      <a:rPr lang="en-SG" b="0" i="1" smtClean="0">
                        <a:latin typeface="Cambria Math" panose="02040503050406030204" pitchFamily="18" charset="0"/>
                      </a:rPr>
                      <m:t>𝑑</m:t>
                    </m:r>
                    <m:r>
                      <a:rPr lang="en-SG" b="0" i="1" smtClean="0">
                        <a:latin typeface="Cambria Math" panose="02040503050406030204" pitchFamily="18" charset="0"/>
                      </a:rPr>
                      <m:t>𝜃</m:t>
                    </m:r>
                  </m:oMath>
                </a14:m>
                <a:r>
                  <a:rPr lang="en-SG" dirty="0"/>
                  <a:t> </a:t>
                </a:r>
              </a:p>
            </p:txBody>
          </p:sp>
        </mc:Choice>
        <mc:Fallback xmlns="">
          <p:sp>
            <p:nvSpPr>
              <p:cNvPr id="3" name="TextBox 2">
                <a:extLst>
                  <a:ext uri="{FF2B5EF4-FFF2-40B4-BE49-F238E27FC236}">
                    <a16:creationId xmlns:a16="http://schemas.microsoft.com/office/drawing/2014/main" id="{7A2DB436-5885-41A3-8A31-B23C9D7A3869}"/>
                  </a:ext>
                </a:extLst>
              </p:cNvPr>
              <p:cNvSpPr txBox="1">
                <a:spLocks noRot="1" noChangeAspect="1" noMove="1" noResize="1" noEditPoints="1" noAdjustHandles="1" noChangeArrowheads="1" noChangeShapeType="1" noTextEdit="1"/>
              </p:cNvSpPr>
              <p:nvPr/>
            </p:nvSpPr>
            <p:spPr>
              <a:xfrm>
                <a:off x="609600" y="5270115"/>
                <a:ext cx="3405291" cy="391133"/>
              </a:xfrm>
              <a:prstGeom prst="rect">
                <a:avLst/>
              </a:prstGeom>
              <a:blipFill>
                <a:blip r:embed="rId3"/>
                <a:stretch>
                  <a:fillRect l="-4114" t="-4688" b="-2187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D468A0-826D-4DFE-9B10-9C79C7EBCB5F}"/>
                  </a:ext>
                </a:extLst>
              </p:cNvPr>
              <p:cNvSpPr txBox="1"/>
              <p:nvPr/>
            </p:nvSpPr>
            <p:spPr>
              <a:xfrm>
                <a:off x="2706239" y="5855415"/>
                <a:ext cx="133786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b="0" i="1" smtClean="0">
                              <a:latin typeface="Cambria Math" panose="02040503050406030204" pitchFamily="18" charset="0"/>
                            </a:rPr>
                          </m:ctrlPr>
                        </m:fPr>
                        <m:num>
                          <m:r>
                            <a:rPr lang="en-SG" b="0" i="1" smtClean="0">
                              <a:latin typeface="Cambria Math" panose="02040503050406030204" pitchFamily="18" charset="0"/>
                            </a:rPr>
                            <m:t>𝑑𝐴</m:t>
                          </m:r>
                        </m:num>
                        <m:den>
                          <m:r>
                            <a:rPr lang="en-SG" b="0" i="1" smtClean="0">
                              <a:latin typeface="Cambria Math" panose="02040503050406030204" pitchFamily="18" charset="0"/>
                            </a:rPr>
                            <m:t>𝑑𝑡</m:t>
                          </m:r>
                        </m:den>
                      </m:f>
                      <m:r>
                        <a:rPr lang="en-SG" b="0" i="1" smtClean="0">
                          <a:latin typeface="Cambria Math" panose="02040503050406030204" pitchFamily="18" charset="0"/>
                        </a:rPr>
                        <m:t>=</m:t>
                      </m:r>
                      <m:f>
                        <m:fPr>
                          <m:ctrlPr>
                            <a:rPr lang="en-SG" i="1">
                              <a:latin typeface="Cambria Math" panose="02040503050406030204" pitchFamily="18" charset="0"/>
                            </a:rPr>
                          </m:ctrlPr>
                        </m:fPr>
                        <m:num>
                          <m:r>
                            <a:rPr lang="en-SG" i="1">
                              <a:latin typeface="Cambria Math" panose="02040503050406030204" pitchFamily="18" charset="0"/>
                            </a:rPr>
                            <m:t>1</m:t>
                          </m:r>
                        </m:num>
                        <m:den>
                          <m:r>
                            <a:rPr lang="en-SG" i="1">
                              <a:latin typeface="Cambria Math" panose="02040503050406030204" pitchFamily="18" charset="0"/>
                            </a:rPr>
                            <m:t>2</m:t>
                          </m:r>
                        </m:den>
                      </m:f>
                      <m:sSup>
                        <m:sSupPr>
                          <m:ctrlPr>
                            <a:rPr lang="en-SG" i="1">
                              <a:latin typeface="Cambria Math" panose="02040503050406030204" pitchFamily="18" charset="0"/>
                            </a:rPr>
                          </m:ctrlPr>
                        </m:sSupPr>
                        <m:e>
                          <m:r>
                            <a:rPr lang="en-SG" i="1">
                              <a:latin typeface="Cambria Math" panose="02040503050406030204" pitchFamily="18" charset="0"/>
                            </a:rPr>
                            <m:t>𝑟</m:t>
                          </m:r>
                        </m:e>
                        <m:sup>
                          <m:r>
                            <a:rPr lang="en-SG" i="1">
                              <a:latin typeface="Cambria Math" panose="02040503050406030204" pitchFamily="18" charset="0"/>
                            </a:rPr>
                            <m:t>2</m:t>
                          </m:r>
                        </m:sup>
                      </m:sSup>
                      <m:f>
                        <m:fPr>
                          <m:ctrlPr>
                            <a:rPr lang="en-SG" b="0" i="1" smtClean="0">
                              <a:latin typeface="Cambria Math" panose="02040503050406030204" pitchFamily="18" charset="0"/>
                            </a:rPr>
                          </m:ctrlPr>
                        </m:fPr>
                        <m:num>
                          <m:r>
                            <a:rPr lang="en-SG" b="0" i="1" smtClean="0">
                              <a:latin typeface="Cambria Math" panose="02040503050406030204" pitchFamily="18" charset="0"/>
                            </a:rPr>
                            <m:t>𝑑</m:t>
                          </m:r>
                          <m:r>
                            <a:rPr lang="en-SG" b="0" i="1" smtClean="0">
                              <a:latin typeface="Cambria Math" panose="02040503050406030204" pitchFamily="18" charset="0"/>
                            </a:rPr>
                            <m:t>𝜃</m:t>
                          </m:r>
                        </m:num>
                        <m:den>
                          <m:r>
                            <a:rPr lang="en-SG" b="0" i="1" smtClean="0">
                              <a:latin typeface="Cambria Math" panose="02040503050406030204" pitchFamily="18" charset="0"/>
                            </a:rPr>
                            <m:t>𝑑𝑡</m:t>
                          </m:r>
                        </m:den>
                      </m:f>
                    </m:oMath>
                  </m:oMathPara>
                </a14:m>
                <a:endParaRPr lang="en-SG" dirty="0"/>
              </a:p>
            </p:txBody>
          </p:sp>
        </mc:Choice>
        <mc:Fallback xmlns="">
          <p:sp>
            <p:nvSpPr>
              <p:cNvPr id="4" name="TextBox 3">
                <a:extLst>
                  <a:ext uri="{FF2B5EF4-FFF2-40B4-BE49-F238E27FC236}">
                    <a16:creationId xmlns:a16="http://schemas.microsoft.com/office/drawing/2014/main" id="{26D468A0-826D-4DFE-9B10-9C79C7EBCB5F}"/>
                  </a:ext>
                </a:extLst>
              </p:cNvPr>
              <p:cNvSpPr txBox="1">
                <a:spLocks noRot="1" noChangeAspect="1" noMove="1" noResize="1" noEditPoints="1" noAdjustHandles="1" noChangeArrowheads="1" noChangeShapeType="1" noTextEdit="1"/>
              </p:cNvSpPr>
              <p:nvPr/>
            </p:nvSpPr>
            <p:spPr>
              <a:xfrm>
                <a:off x="2706239" y="5855415"/>
                <a:ext cx="1337867" cy="525913"/>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091AD5-AFF9-4A78-A0AF-CDA1534CDD0D}"/>
                  </a:ext>
                </a:extLst>
              </p:cNvPr>
              <p:cNvSpPr txBox="1"/>
              <p:nvPr/>
            </p:nvSpPr>
            <p:spPr>
              <a:xfrm>
                <a:off x="1559496" y="3900906"/>
                <a:ext cx="2311017"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sz="2800" b="0" i="1" smtClean="0">
                              <a:solidFill>
                                <a:schemeClr val="accent6"/>
                              </a:solidFill>
                              <a:latin typeface="Cambria Math" panose="02040503050406030204" pitchFamily="18" charset="0"/>
                            </a:rPr>
                          </m:ctrlPr>
                        </m:fPr>
                        <m:num>
                          <m:r>
                            <a:rPr lang="en-SG" sz="2800" b="0" i="1" smtClean="0">
                              <a:solidFill>
                                <a:schemeClr val="accent6"/>
                              </a:solidFill>
                              <a:latin typeface="Cambria Math" panose="02040503050406030204" pitchFamily="18" charset="0"/>
                            </a:rPr>
                            <m:t>𝑑𝐴</m:t>
                          </m:r>
                        </m:num>
                        <m:den>
                          <m:r>
                            <a:rPr lang="en-SG" sz="2800" b="0" i="1" smtClean="0">
                              <a:solidFill>
                                <a:schemeClr val="accent6"/>
                              </a:solidFill>
                              <a:latin typeface="Cambria Math" panose="02040503050406030204" pitchFamily="18" charset="0"/>
                            </a:rPr>
                            <m:t>𝑑𝑡</m:t>
                          </m:r>
                        </m:den>
                      </m:f>
                      <m:r>
                        <a:rPr lang="en-SG" sz="2800" b="0" i="1" smtClean="0">
                          <a:solidFill>
                            <a:schemeClr val="accent6"/>
                          </a:solidFill>
                          <a:latin typeface="Cambria Math" panose="02040503050406030204" pitchFamily="18" charset="0"/>
                        </a:rPr>
                        <m:t>=</m:t>
                      </m:r>
                      <m:r>
                        <m:rPr>
                          <m:sty m:val="p"/>
                        </m:rPr>
                        <a:rPr lang="en-SG" sz="2800" b="0" i="0" smtClean="0">
                          <a:solidFill>
                            <a:schemeClr val="accent6"/>
                          </a:solidFill>
                          <a:latin typeface="Cambria Math" panose="02040503050406030204" pitchFamily="18" charset="0"/>
                        </a:rPr>
                        <m:t>constant</m:t>
                      </m:r>
                    </m:oMath>
                  </m:oMathPara>
                </a14:m>
                <a:endParaRPr lang="en-SG" sz="2800" dirty="0"/>
              </a:p>
            </p:txBody>
          </p:sp>
        </mc:Choice>
        <mc:Fallback xmlns="">
          <p:sp>
            <p:nvSpPr>
              <p:cNvPr id="5" name="TextBox 4">
                <a:extLst>
                  <a:ext uri="{FF2B5EF4-FFF2-40B4-BE49-F238E27FC236}">
                    <a16:creationId xmlns:a16="http://schemas.microsoft.com/office/drawing/2014/main" id="{C7091AD5-AFF9-4A78-A0AF-CDA1534CDD0D}"/>
                  </a:ext>
                </a:extLst>
              </p:cNvPr>
              <p:cNvSpPr txBox="1">
                <a:spLocks noRot="1" noChangeAspect="1" noMove="1" noResize="1" noEditPoints="1" noAdjustHandles="1" noChangeArrowheads="1" noChangeShapeType="1" noTextEdit="1"/>
              </p:cNvSpPr>
              <p:nvPr/>
            </p:nvSpPr>
            <p:spPr>
              <a:xfrm>
                <a:off x="1559496" y="3900906"/>
                <a:ext cx="2311017" cy="818044"/>
              </a:xfrm>
              <a:prstGeom prst="rect">
                <a:avLst/>
              </a:prstGeom>
              <a:blipFill>
                <a:blip r:embed="rId5"/>
                <a:stretch>
                  <a:fillRect/>
                </a:stretch>
              </a:blipFill>
            </p:spPr>
            <p:txBody>
              <a:bodyPr/>
              <a:lstStyle/>
              <a:p>
                <a:r>
                  <a:rPr lang="en-SG">
                    <a:noFill/>
                  </a:rPr>
                  <a:t> </a:t>
                </a:r>
              </a:p>
            </p:txBody>
          </p:sp>
        </mc:Fallback>
      </mc:AlternateContent>
      <p:sp>
        <p:nvSpPr>
          <p:cNvPr id="6" name="Rectangle: Rounded Corners 5">
            <a:extLst>
              <a:ext uri="{FF2B5EF4-FFF2-40B4-BE49-F238E27FC236}">
                <a16:creationId xmlns:a16="http://schemas.microsoft.com/office/drawing/2014/main" id="{155C07B1-B52E-4539-A093-3E21ADE4F2EE}"/>
              </a:ext>
            </a:extLst>
          </p:cNvPr>
          <p:cNvSpPr/>
          <p:nvPr/>
        </p:nvSpPr>
        <p:spPr>
          <a:xfrm>
            <a:off x="5519936" y="1351532"/>
            <a:ext cx="5832648" cy="5101804"/>
          </a:xfrm>
          <a:prstGeom prst="roundRect">
            <a:avLst>
              <a:gd name="adj" fmla="val 690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9" name="TextBox 8">
            <a:extLst>
              <a:ext uri="{FF2B5EF4-FFF2-40B4-BE49-F238E27FC236}">
                <a16:creationId xmlns:a16="http://schemas.microsoft.com/office/drawing/2014/main" id="{6AED68CC-A049-4724-B540-7640FC5C5C61}"/>
              </a:ext>
            </a:extLst>
          </p:cNvPr>
          <p:cNvSpPr txBox="1"/>
          <p:nvPr/>
        </p:nvSpPr>
        <p:spPr>
          <a:xfrm>
            <a:off x="5807968" y="1968724"/>
            <a:ext cx="5126360" cy="646331"/>
          </a:xfrm>
          <a:prstGeom prst="rect">
            <a:avLst/>
          </a:prstGeom>
          <a:noFill/>
        </p:spPr>
        <p:txBody>
          <a:bodyPr wrap="square" rtlCol="0">
            <a:spAutoFit/>
          </a:bodyPr>
          <a:lstStyle/>
          <a:p>
            <a:r>
              <a:rPr lang="en-SG" dirty="0"/>
              <a:t>Kepler’s second law is in fact conservation of angular momentum </a:t>
            </a:r>
            <a:r>
              <a:rPr lang="en-SG" b="1" dirty="0"/>
              <a:t>L</a:t>
            </a:r>
            <a:r>
              <a:rPr lang="en-SG" dirty="0"/>
              <a: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64CA61-4F6A-4895-95CE-40A02EAADE35}"/>
                  </a:ext>
                </a:extLst>
              </p:cNvPr>
              <p:cNvSpPr txBox="1"/>
              <p:nvPr/>
            </p:nvSpPr>
            <p:spPr>
              <a:xfrm>
                <a:off x="6023992" y="2740815"/>
                <a:ext cx="11814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𝐋</m:t>
                      </m:r>
                      <m:r>
                        <a:rPr lang="en-SG" b="0" i="1" smtClean="0">
                          <a:latin typeface="Cambria Math" panose="02040503050406030204" pitchFamily="18" charset="0"/>
                        </a:rPr>
                        <m:t>=</m:t>
                      </m:r>
                      <m:r>
                        <a:rPr lang="en-SG" b="1" i="0" smtClean="0">
                          <a:latin typeface="Cambria Math" panose="02040503050406030204" pitchFamily="18" charset="0"/>
                        </a:rPr>
                        <m:t>𝐫</m:t>
                      </m:r>
                      <m:r>
                        <a:rPr lang="en-SG" b="0" i="1" smtClean="0">
                          <a:latin typeface="Cambria Math" panose="02040503050406030204" pitchFamily="18" charset="0"/>
                        </a:rPr>
                        <m:t>×</m:t>
                      </m:r>
                      <m:r>
                        <a:rPr lang="en-SG" b="0" i="1" smtClean="0">
                          <a:latin typeface="Cambria Math" panose="02040503050406030204" pitchFamily="18" charset="0"/>
                        </a:rPr>
                        <m:t>𝑚</m:t>
                      </m:r>
                      <m:r>
                        <a:rPr lang="en-SG" b="1" i="0" smtClean="0">
                          <a:latin typeface="Cambria Math" panose="02040503050406030204" pitchFamily="18" charset="0"/>
                        </a:rPr>
                        <m:t>𝐯</m:t>
                      </m:r>
                    </m:oMath>
                  </m:oMathPara>
                </a14:m>
                <a:endParaRPr lang="en-SG" b="1" dirty="0"/>
              </a:p>
            </p:txBody>
          </p:sp>
        </mc:Choice>
        <mc:Fallback xmlns="">
          <p:sp>
            <p:nvSpPr>
              <p:cNvPr id="10" name="TextBox 9">
                <a:extLst>
                  <a:ext uri="{FF2B5EF4-FFF2-40B4-BE49-F238E27FC236}">
                    <a16:creationId xmlns:a16="http://schemas.microsoft.com/office/drawing/2014/main" id="{BC64CA61-4F6A-4895-95CE-40A02EAADE35}"/>
                  </a:ext>
                </a:extLst>
              </p:cNvPr>
              <p:cNvSpPr txBox="1">
                <a:spLocks noRot="1" noChangeAspect="1" noMove="1" noResize="1" noEditPoints="1" noAdjustHandles="1" noChangeArrowheads="1" noChangeShapeType="1" noTextEdit="1"/>
              </p:cNvSpPr>
              <p:nvPr/>
            </p:nvSpPr>
            <p:spPr>
              <a:xfrm>
                <a:off x="6023992" y="2740815"/>
                <a:ext cx="1181413" cy="276999"/>
              </a:xfrm>
              <a:prstGeom prst="rect">
                <a:avLst/>
              </a:prstGeom>
              <a:blipFill>
                <a:blip r:embed="rId6"/>
                <a:stretch>
                  <a:fillRect l="-4124" r="-3093" b="-666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359D711-D290-4C09-A3BB-3ECB74335DF7}"/>
                  </a:ext>
                </a:extLst>
              </p:cNvPr>
              <p:cNvSpPr txBox="1"/>
              <p:nvPr/>
            </p:nvSpPr>
            <p:spPr>
              <a:xfrm>
                <a:off x="6031970" y="3125539"/>
                <a:ext cx="20079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b="1" i="1" smtClean="0">
                              <a:latin typeface="Cambria Math" panose="02040503050406030204" pitchFamily="18" charset="0"/>
                            </a:rPr>
                          </m:ctrlPr>
                        </m:dPr>
                        <m:e>
                          <m:r>
                            <a:rPr lang="en-SG" b="1" i="0" smtClean="0">
                              <a:latin typeface="Cambria Math" panose="02040503050406030204" pitchFamily="18" charset="0"/>
                            </a:rPr>
                            <m:t>𝐋</m:t>
                          </m:r>
                        </m:e>
                      </m:d>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b="0" i="1" smtClean="0">
                          <a:latin typeface="Cambria Math" panose="02040503050406030204" pitchFamily="18" charset="0"/>
                        </a:rPr>
                        <m:t>𝑚𝑟𝑣</m:t>
                      </m:r>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sin</m:t>
                          </m:r>
                        </m:fName>
                        <m:e>
                          <m:r>
                            <a:rPr lang="en-SG" b="0" i="1" smtClean="0">
                              <a:latin typeface="Cambria Math" panose="02040503050406030204" pitchFamily="18" charset="0"/>
                            </a:rPr>
                            <m:t>𝛼</m:t>
                          </m:r>
                        </m:e>
                      </m:func>
                    </m:oMath>
                  </m:oMathPara>
                </a14:m>
                <a:endParaRPr lang="en-SG" b="1" dirty="0"/>
              </a:p>
            </p:txBody>
          </p:sp>
        </mc:Choice>
        <mc:Fallback xmlns="">
          <p:sp>
            <p:nvSpPr>
              <p:cNvPr id="13" name="TextBox 12">
                <a:extLst>
                  <a:ext uri="{FF2B5EF4-FFF2-40B4-BE49-F238E27FC236}">
                    <a16:creationId xmlns:a16="http://schemas.microsoft.com/office/drawing/2014/main" id="{0359D711-D290-4C09-A3BB-3ECB74335DF7}"/>
                  </a:ext>
                </a:extLst>
              </p:cNvPr>
              <p:cNvSpPr txBox="1">
                <a:spLocks noRot="1" noChangeAspect="1" noMove="1" noResize="1" noEditPoints="1" noAdjustHandles="1" noChangeArrowheads="1" noChangeShapeType="1" noTextEdit="1"/>
              </p:cNvSpPr>
              <p:nvPr/>
            </p:nvSpPr>
            <p:spPr>
              <a:xfrm>
                <a:off x="6031970" y="3125539"/>
                <a:ext cx="2007986" cy="276999"/>
              </a:xfrm>
              <a:prstGeom prst="rect">
                <a:avLst/>
              </a:prstGeom>
              <a:blipFill>
                <a:blip r:embed="rId7"/>
                <a:stretch>
                  <a:fillRect r="-909" b="-666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48CEDB7-7E2A-4135-8914-DCCCFA4D47A5}"/>
                  </a:ext>
                </a:extLst>
              </p:cNvPr>
              <p:cNvSpPr txBox="1"/>
              <p:nvPr/>
            </p:nvSpPr>
            <p:spPr>
              <a:xfrm>
                <a:off x="6199508" y="3695175"/>
                <a:ext cx="17998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SG" b="0" i="1" smtClean="0">
                              <a:solidFill>
                                <a:schemeClr val="accent6"/>
                              </a:solidFill>
                              <a:latin typeface="Cambria Math" panose="02040503050406030204" pitchFamily="18" charset="0"/>
                            </a:rPr>
                          </m:ctrlPr>
                        </m:dPr>
                        <m:e>
                          <m:r>
                            <a:rPr lang="en-SG" b="0" i="1" smtClean="0">
                              <a:solidFill>
                                <a:schemeClr val="accent6"/>
                              </a:solidFill>
                              <a:latin typeface="Cambria Math" panose="02040503050406030204" pitchFamily="18" charset="0"/>
                            </a:rPr>
                            <m:t>𝑣</m:t>
                          </m:r>
                          <m:func>
                            <m:funcPr>
                              <m:ctrlPr>
                                <a:rPr lang="en-SG" b="0" i="1" smtClean="0">
                                  <a:solidFill>
                                    <a:schemeClr val="accent6"/>
                                  </a:solidFill>
                                  <a:latin typeface="Cambria Math" panose="02040503050406030204" pitchFamily="18" charset="0"/>
                                </a:rPr>
                              </m:ctrlPr>
                            </m:funcPr>
                            <m:fName>
                              <m:r>
                                <m:rPr>
                                  <m:sty m:val="p"/>
                                </m:rPr>
                                <a:rPr lang="en-SG" b="0" i="0" smtClean="0">
                                  <a:solidFill>
                                    <a:schemeClr val="accent6"/>
                                  </a:solidFill>
                                  <a:latin typeface="Cambria Math" panose="02040503050406030204" pitchFamily="18" charset="0"/>
                                </a:rPr>
                                <m:t>sin</m:t>
                              </m:r>
                            </m:fName>
                            <m:e>
                              <m:r>
                                <a:rPr lang="en-SG" b="0" i="1" smtClean="0">
                                  <a:solidFill>
                                    <a:schemeClr val="accent6"/>
                                  </a:solidFill>
                                  <a:latin typeface="Cambria Math" panose="02040503050406030204" pitchFamily="18" charset="0"/>
                                </a:rPr>
                                <m:t>𝛼</m:t>
                              </m:r>
                            </m:e>
                          </m:func>
                        </m:e>
                      </m:d>
                      <m:r>
                        <a:rPr lang="en-SG" b="0" i="1" smtClean="0">
                          <a:solidFill>
                            <a:schemeClr val="accent6"/>
                          </a:solidFill>
                          <a:latin typeface="Cambria Math" panose="02040503050406030204" pitchFamily="18" charset="0"/>
                        </a:rPr>
                        <m:t>𝑑𝑡</m:t>
                      </m:r>
                      <m:r>
                        <a:rPr lang="en-SG" b="0" i="1" smtClean="0">
                          <a:solidFill>
                            <a:schemeClr val="accent6"/>
                          </a:solidFill>
                          <a:latin typeface="Cambria Math" panose="02040503050406030204" pitchFamily="18" charset="0"/>
                        </a:rPr>
                        <m:t>=</m:t>
                      </m:r>
                      <m:r>
                        <a:rPr lang="en-SG" b="0" i="1" smtClean="0">
                          <a:solidFill>
                            <a:schemeClr val="accent6"/>
                          </a:solidFill>
                          <a:latin typeface="Cambria Math" panose="02040503050406030204" pitchFamily="18" charset="0"/>
                        </a:rPr>
                        <m:t>𝑟𝑑</m:t>
                      </m:r>
                      <m:r>
                        <a:rPr lang="en-SG" b="0" i="1" smtClean="0">
                          <a:solidFill>
                            <a:schemeClr val="accent6"/>
                          </a:solidFill>
                          <a:latin typeface="Cambria Math" panose="02040503050406030204" pitchFamily="18" charset="0"/>
                        </a:rPr>
                        <m:t>𝜃</m:t>
                      </m:r>
                    </m:oMath>
                  </m:oMathPara>
                </a14:m>
                <a:endParaRPr lang="en-SG" b="0" dirty="0">
                  <a:solidFill>
                    <a:schemeClr val="accent6"/>
                  </a:solidFill>
                </a:endParaRPr>
              </a:p>
            </p:txBody>
          </p:sp>
        </mc:Choice>
        <mc:Fallback xmlns="">
          <p:sp>
            <p:nvSpPr>
              <p:cNvPr id="56" name="TextBox 55">
                <a:extLst>
                  <a:ext uri="{FF2B5EF4-FFF2-40B4-BE49-F238E27FC236}">
                    <a16:creationId xmlns:a16="http://schemas.microsoft.com/office/drawing/2014/main" id="{648CEDB7-7E2A-4135-8914-DCCCFA4D47A5}"/>
                  </a:ext>
                </a:extLst>
              </p:cNvPr>
              <p:cNvSpPr txBox="1">
                <a:spLocks noRot="1" noChangeAspect="1" noMove="1" noResize="1" noEditPoints="1" noAdjustHandles="1" noChangeArrowheads="1" noChangeShapeType="1" noTextEdit="1"/>
              </p:cNvSpPr>
              <p:nvPr/>
            </p:nvSpPr>
            <p:spPr>
              <a:xfrm>
                <a:off x="6199508" y="3695175"/>
                <a:ext cx="1799852" cy="276999"/>
              </a:xfrm>
              <a:prstGeom prst="rect">
                <a:avLst/>
              </a:prstGeom>
              <a:blipFill>
                <a:blip r:embed="rId8"/>
                <a:stretch>
                  <a:fillRect r="-2712" b="-652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4E06602-2EF5-4CE1-943A-66208E549CDE}"/>
                  </a:ext>
                </a:extLst>
              </p:cNvPr>
              <p:cNvSpPr txBox="1"/>
              <p:nvPr/>
            </p:nvSpPr>
            <p:spPr>
              <a:xfrm>
                <a:off x="6627006" y="4055215"/>
                <a:ext cx="142173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solidFill>
                            <a:schemeClr val="accent6"/>
                          </a:solidFill>
                          <a:latin typeface="Cambria Math" panose="02040503050406030204" pitchFamily="18" charset="0"/>
                        </a:rPr>
                        <m:t>𝑣</m:t>
                      </m:r>
                      <m:func>
                        <m:funcPr>
                          <m:ctrlPr>
                            <a:rPr lang="en-SG" i="1">
                              <a:solidFill>
                                <a:schemeClr val="accent6"/>
                              </a:solidFill>
                              <a:latin typeface="Cambria Math" panose="02040503050406030204" pitchFamily="18" charset="0"/>
                            </a:rPr>
                          </m:ctrlPr>
                        </m:funcPr>
                        <m:fName>
                          <m:r>
                            <m:rPr>
                              <m:sty m:val="p"/>
                            </m:rPr>
                            <a:rPr lang="en-SG">
                              <a:solidFill>
                                <a:schemeClr val="accent6"/>
                              </a:solidFill>
                              <a:latin typeface="Cambria Math" panose="02040503050406030204" pitchFamily="18" charset="0"/>
                            </a:rPr>
                            <m:t>sin</m:t>
                          </m:r>
                        </m:fName>
                        <m:e>
                          <m:r>
                            <a:rPr lang="en-SG" i="1">
                              <a:solidFill>
                                <a:schemeClr val="accent6"/>
                              </a:solidFill>
                              <a:latin typeface="Cambria Math" panose="02040503050406030204" pitchFamily="18" charset="0"/>
                            </a:rPr>
                            <m:t>𝛼</m:t>
                          </m:r>
                        </m:e>
                      </m:func>
                      <m:r>
                        <a:rPr lang="en-SG" b="0" i="1" smtClean="0">
                          <a:solidFill>
                            <a:schemeClr val="accent6"/>
                          </a:solidFill>
                          <a:latin typeface="Cambria Math" panose="02040503050406030204" pitchFamily="18" charset="0"/>
                        </a:rPr>
                        <m:t>=</m:t>
                      </m:r>
                      <m:r>
                        <a:rPr lang="en-SG" b="0" i="1" smtClean="0">
                          <a:solidFill>
                            <a:schemeClr val="accent6"/>
                          </a:solidFill>
                          <a:latin typeface="Cambria Math" panose="02040503050406030204" pitchFamily="18" charset="0"/>
                        </a:rPr>
                        <m:t>𝑟</m:t>
                      </m:r>
                      <m:f>
                        <m:fPr>
                          <m:ctrlPr>
                            <a:rPr lang="en-SG" b="0" i="1" smtClean="0">
                              <a:solidFill>
                                <a:schemeClr val="accent6"/>
                              </a:solidFill>
                              <a:latin typeface="Cambria Math" panose="02040503050406030204" pitchFamily="18" charset="0"/>
                            </a:rPr>
                          </m:ctrlPr>
                        </m:fPr>
                        <m:num>
                          <m:r>
                            <a:rPr lang="en-SG" b="0" i="1" smtClean="0">
                              <a:solidFill>
                                <a:schemeClr val="accent6"/>
                              </a:solidFill>
                              <a:latin typeface="Cambria Math" panose="02040503050406030204" pitchFamily="18" charset="0"/>
                            </a:rPr>
                            <m:t>𝑑</m:t>
                          </m:r>
                          <m:r>
                            <a:rPr lang="en-SG" b="0" i="1" smtClean="0">
                              <a:solidFill>
                                <a:schemeClr val="accent6"/>
                              </a:solidFill>
                              <a:latin typeface="Cambria Math" panose="02040503050406030204" pitchFamily="18" charset="0"/>
                            </a:rPr>
                            <m:t>𝜃</m:t>
                          </m:r>
                        </m:num>
                        <m:den>
                          <m:r>
                            <a:rPr lang="en-SG" b="0" i="1" smtClean="0">
                              <a:solidFill>
                                <a:schemeClr val="accent6"/>
                              </a:solidFill>
                              <a:latin typeface="Cambria Math" panose="02040503050406030204" pitchFamily="18" charset="0"/>
                            </a:rPr>
                            <m:t>𝑑𝑡</m:t>
                          </m:r>
                        </m:den>
                      </m:f>
                    </m:oMath>
                  </m:oMathPara>
                </a14:m>
                <a:endParaRPr lang="en-SG" b="0" dirty="0">
                  <a:solidFill>
                    <a:schemeClr val="accent6"/>
                  </a:solidFill>
                </a:endParaRPr>
              </a:p>
            </p:txBody>
          </p:sp>
        </mc:Choice>
        <mc:Fallback xmlns="">
          <p:sp>
            <p:nvSpPr>
              <p:cNvPr id="57" name="TextBox 56">
                <a:extLst>
                  <a:ext uri="{FF2B5EF4-FFF2-40B4-BE49-F238E27FC236}">
                    <a16:creationId xmlns:a16="http://schemas.microsoft.com/office/drawing/2014/main" id="{44E06602-2EF5-4CE1-943A-66208E549CDE}"/>
                  </a:ext>
                </a:extLst>
              </p:cNvPr>
              <p:cNvSpPr txBox="1">
                <a:spLocks noRot="1" noChangeAspect="1" noMove="1" noResize="1" noEditPoints="1" noAdjustHandles="1" noChangeArrowheads="1" noChangeShapeType="1" noTextEdit="1"/>
              </p:cNvSpPr>
              <p:nvPr/>
            </p:nvSpPr>
            <p:spPr>
              <a:xfrm>
                <a:off x="6627006" y="4055215"/>
                <a:ext cx="1421736" cy="525913"/>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1A56B50-349B-4497-9A8C-F73C2EE24DE2}"/>
                  </a:ext>
                </a:extLst>
              </p:cNvPr>
              <p:cNvSpPr txBox="1"/>
              <p:nvPr/>
            </p:nvSpPr>
            <p:spPr>
              <a:xfrm>
                <a:off x="6096000" y="4897454"/>
                <a:ext cx="179337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SG" b="1" i="1" smtClean="0">
                              <a:latin typeface="Cambria Math" panose="02040503050406030204" pitchFamily="18" charset="0"/>
                            </a:rPr>
                          </m:ctrlPr>
                        </m:dPr>
                        <m:e>
                          <m:r>
                            <a:rPr lang="en-SG" b="1" i="0" smtClean="0">
                              <a:latin typeface="Cambria Math" panose="02040503050406030204" pitchFamily="18" charset="0"/>
                            </a:rPr>
                            <m:t>𝐋</m:t>
                          </m:r>
                        </m:e>
                      </m:d>
                      <m:r>
                        <a:rPr lang="en-SG" b="0" i="1" smtClean="0">
                          <a:latin typeface="Cambria Math" panose="02040503050406030204" pitchFamily="18" charset="0"/>
                        </a:rPr>
                        <m:t>=</m:t>
                      </m:r>
                      <m:r>
                        <a:rPr lang="en-SG" b="0" i="1" smtClean="0">
                          <a:latin typeface="Cambria Math" panose="02040503050406030204" pitchFamily="18" charset="0"/>
                        </a:rPr>
                        <m:t>𝐿</m:t>
                      </m:r>
                      <m:r>
                        <a:rPr lang="en-SG" b="0" i="1" smtClean="0">
                          <a:latin typeface="Cambria Math" panose="02040503050406030204" pitchFamily="18" charset="0"/>
                        </a:rPr>
                        <m:t>=</m:t>
                      </m:r>
                      <m:r>
                        <a:rPr lang="en-SG" i="1">
                          <a:latin typeface="Cambria Math" panose="02040503050406030204" pitchFamily="18" charset="0"/>
                        </a:rPr>
                        <m:t>𝑚</m:t>
                      </m:r>
                      <m:sSup>
                        <m:sSupPr>
                          <m:ctrlPr>
                            <a:rPr lang="en-SG" i="1">
                              <a:latin typeface="Cambria Math" panose="02040503050406030204" pitchFamily="18" charset="0"/>
                            </a:rPr>
                          </m:ctrlPr>
                        </m:sSupPr>
                        <m:e>
                          <m:r>
                            <a:rPr lang="en-SG" i="1">
                              <a:latin typeface="Cambria Math" panose="02040503050406030204" pitchFamily="18" charset="0"/>
                            </a:rPr>
                            <m:t>𝑟</m:t>
                          </m:r>
                        </m:e>
                        <m:sup>
                          <m:r>
                            <a:rPr lang="en-SG" i="1">
                              <a:latin typeface="Cambria Math" panose="02040503050406030204" pitchFamily="18" charset="0"/>
                            </a:rPr>
                            <m:t>2</m:t>
                          </m:r>
                        </m:sup>
                      </m:sSup>
                      <m:f>
                        <m:fPr>
                          <m:ctrlPr>
                            <a:rPr lang="en-SG" b="0" i="1" smtClean="0">
                              <a:latin typeface="Cambria Math" panose="02040503050406030204" pitchFamily="18" charset="0"/>
                            </a:rPr>
                          </m:ctrlPr>
                        </m:fPr>
                        <m:num>
                          <m:r>
                            <a:rPr lang="en-SG" b="0" i="1" smtClean="0">
                              <a:latin typeface="Cambria Math" panose="02040503050406030204" pitchFamily="18" charset="0"/>
                            </a:rPr>
                            <m:t>𝑑</m:t>
                          </m:r>
                          <m:r>
                            <a:rPr lang="en-SG" b="0" i="1" smtClean="0">
                              <a:latin typeface="Cambria Math" panose="02040503050406030204" pitchFamily="18" charset="0"/>
                            </a:rPr>
                            <m:t>𝜃</m:t>
                          </m:r>
                        </m:num>
                        <m:den>
                          <m:r>
                            <a:rPr lang="en-SG" b="0" i="1" smtClean="0">
                              <a:latin typeface="Cambria Math" panose="02040503050406030204" pitchFamily="18" charset="0"/>
                            </a:rPr>
                            <m:t>𝑑𝑡</m:t>
                          </m:r>
                        </m:den>
                      </m:f>
                    </m:oMath>
                  </m:oMathPara>
                </a14:m>
                <a:endParaRPr lang="en-SG" b="1" dirty="0"/>
              </a:p>
            </p:txBody>
          </p:sp>
        </mc:Choice>
        <mc:Fallback xmlns="">
          <p:sp>
            <p:nvSpPr>
              <p:cNvPr id="58" name="TextBox 57">
                <a:extLst>
                  <a:ext uri="{FF2B5EF4-FFF2-40B4-BE49-F238E27FC236}">
                    <a16:creationId xmlns:a16="http://schemas.microsoft.com/office/drawing/2014/main" id="{A1A56B50-349B-4497-9A8C-F73C2EE24DE2}"/>
                  </a:ext>
                </a:extLst>
              </p:cNvPr>
              <p:cNvSpPr txBox="1">
                <a:spLocks noRot="1" noChangeAspect="1" noMove="1" noResize="1" noEditPoints="1" noAdjustHandles="1" noChangeArrowheads="1" noChangeShapeType="1" noTextEdit="1"/>
              </p:cNvSpPr>
              <p:nvPr/>
            </p:nvSpPr>
            <p:spPr>
              <a:xfrm>
                <a:off x="6096000" y="4897454"/>
                <a:ext cx="1793376" cy="525913"/>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F86B11E-3D5A-4CDC-8CB9-EE2DF6525563}"/>
                  </a:ext>
                </a:extLst>
              </p:cNvPr>
              <p:cNvSpPr txBox="1"/>
              <p:nvPr/>
            </p:nvSpPr>
            <p:spPr>
              <a:xfrm>
                <a:off x="6888230" y="5711399"/>
                <a:ext cx="215668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=2</m:t>
                      </m:r>
                      <m:r>
                        <a:rPr lang="en-SG" b="0" i="1" smtClean="0">
                          <a:latin typeface="Cambria Math" panose="02040503050406030204" pitchFamily="18" charset="0"/>
                        </a:rPr>
                        <m:t>𝑚</m:t>
                      </m:r>
                      <m:f>
                        <m:fPr>
                          <m:ctrlPr>
                            <a:rPr lang="en-SG" b="0" i="1" smtClean="0">
                              <a:latin typeface="Cambria Math" panose="02040503050406030204" pitchFamily="18" charset="0"/>
                            </a:rPr>
                          </m:ctrlPr>
                        </m:fPr>
                        <m:num>
                          <m:r>
                            <a:rPr lang="en-SG" b="0" i="1" smtClean="0">
                              <a:latin typeface="Cambria Math" panose="02040503050406030204" pitchFamily="18" charset="0"/>
                            </a:rPr>
                            <m:t>𝑑𝐴</m:t>
                          </m:r>
                        </m:num>
                        <m:den>
                          <m:r>
                            <a:rPr lang="en-SG" b="0" i="1" smtClean="0">
                              <a:latin typeface="Cambria Math" panose="02040503050406030204" pitchFamily="18" charset="0"/>
                            </a:rPr>
                            <m:t>𝑑𝑡</m:t>
                          </m:r>
                        </m:den>
                      </m:f>
                      <m:r>
                        <a:rPr lang="en-SG" b="0" i="1" smtClean="0">
                          <a:latin typeface="Cambria Math" panose="02040503050406030204" pitchFamily="18" charset="0"/>
                        </a:rPr>
                        <m:t>=</m:t>
                      </m:r>
                      <m:r>
                        <m:rPr>
                          <m:sty m:val="p"/>
                        </m:rPr>
                        <a:rPr lang="en-SG" b="0" i="0" smtClean="0">
                          <a:latin typeface="Cambria Math" panose="02040503050406030204" pitchFamily="18" charset="0"/>
                        </a:rPr>
                        <m:t>constant</m:t>
                      </m:r>
                    </m:oMath>
                  </m:oMathPara>
                </a14:m>
                <a:endParaRPr lang="en-SG" dirty="0"/>
              </a:p>
            </p:txBody>
          </p:sp>
        </mc:Choice>
        <mc:Fallback xmlns="">
          <p:sp>
            <p:nvSpPr>
              <p:cNvPr id="59" name="TextBox 58">
                <a:extLst>
                  <a:ext uri="{FF2B5EF4-FFF2-40B4-BE49-F238E27FC236}">
                    <a16:creationId xmlns:a16="http://schemas.microsoft.com/office/drawing/2014/main" id="{6F86B11E-3D5A-4CDC-8CB9-EE2DF6525563}"/>
                  </a:ext>
                </a:extLst>
              </p:cNvPr>
              <p:cNvSpPr txBox="1">
                <a:spLocks noRot="1" noChangeAspect="1" noMove="1" noResize="1" noEditPoints="1" noAdjustHandles="1" noChangeArrowheads="1" noChangeShapeType="1" noTextEdit="1"/>
              </p:cNvSpPr>
              <p:nvPr/>
            </p:nvSpPr>
            <p:spPr>
              <a:xfrm>
                <a:off x="6888230" y="5711399"/>
                <a:ext cx="2156681" cy="525913"/>
              </a:xfrm>
              <a:prstGeom prst="rect">
                <a:avLst/>
              </a:prstGeom>
              <a:blipFill>
                <a:blip r:embed="rId11"/>
                <a:stretch>
                  <a:fillRect/>
                </a:stretch>
              </a:blipFill>
            </p:spPr>
            <p:txBody>
              <a:bodyPr/>
              <a:lstStyle/>
              <a:p>
                <a:r>
                  <a:rPr lang="en-SG">
                    <a:noFill/>
                  </a:rPr>
                  <a:t> </a:t>
                </a:r>
              </a:p>
            </p:txBody>
          </p:sp>
        </mc:Fallback>
      </mc:AlternateContent>
      <p:grpSp>
        <p:nvGrpSpPr>
          <p:cNvPr id="14" name="Group 13">
            <a:extLst>
              <a:ext uri="{FF2B5EF4-FFF2-40B4-BE49-F238E27FC236}">
                <a16:creationId xmlns:a16="http://schemas.microsoft.com/office/drawing/2014/main" id="{CDDC28F6-86F7-4A0E-8DDC-756FAC36C652}"/>
              </a:ext>
            </a:extLst>
          </p:cNvPr>
          <p:cNvGrpSpPr/>
          <p:nvPr/>
        </p:nvGrpSpPr>
        <p:grpSpPr>
          <a:xfrm>
            <a:off x="8334934" y="2676966"/>
            <a:ext cx="2664036" cy="2314353"/>
            <a:chOff x="8334934" y="2482799"/>
            <a:chExt cx="2664036" cy="2314353"/>
          </a:xfrm>
        </p:grpSpPr>
        <p:sp>
          <p:nvSpPr>
            <p:cNvPr id="11" name="Rectangle 10">
              <a:extLst>
                <a:ext uri="{FF2B5EF4-FFF2-40B4-BE49-F238E27FC236}">
                  <a16:creationId xmlns:a16="http://schemas.microsoft.com/office/drawing/2014/main" id="{12B40607-9280-4955-814E-AD90EF92B8D6}"/>
                </a:ext>
              </a:extLst>
            </p:cNvPr>
            <p:cNvSpPr/>
            <p:nvPr/>
          </p:nvSpPr>
          <p:spPr>
            <a:xfrm>
              <a:off x="8399996" y="2482799"/>
              <a:ext cx="2598974" cy="2314353"/>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12" name="Group 11">
              <a:extLst>
                <a:ext uri="{FF2B5EF4-FFF2-40B4-BE49-F238E27FC236}">
                  <a16:creationId xmlns:a16="http://schemas.microsoft.com/office/drawing/2014/main" id="{F7417613-F215-4807-A89B-165C3B9027AD}"/>
                </a:ext>
              </a:extLst>
            </p:cNvPr>
            <p:cNvGrpSpPr/>
            <p:nvPr/>
          </p:nvGrpSpPr>
          <p:grpSpPr>
            <a:xfrm>
              <a:off x="8334934" y="2709364"/>
              <a:ext cx="2571176" cy="2087788"/>
              <a:chOff x="8334934" y="2719673"/>
              <a:chExt cx="2571176" cy="2087788"/>
            </a:xfrm>
          </p:grpSpPr>
          <p:cxnSp>
            <p:nvCxnSpPr>
              <p:cNvPr id="39" name="Straight Connector 38">
                <a:extLst>
                  <a:ext uri="{FF2B5EF4-FFF2-40B4-BE49-F238E27FC236}">
                    <a16:creationId xmlns:a16="http://schemas.microsoft.com/office/drawing/2014/main" id="{D9325CB8-C11E-431F-9F4B-F022D98C59EC}"/>
                  </a:ext>
                </a:extLst>
              </p:cNvPr>
              <p:cNvCxnSpPr>
                <a:cxnSpLocks/>
              </p:cNvCxnSpPr>
              <p:nvPr/>
            </p:nvCxnSpPr>
            <p:spPr>
              <a:xfrm flipV="1">
                <a:off x="9541672" y="3488568"/>
                <a:ext cx="640124" cy="412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4E18D6B-8376-40F2-AF6B-2B303CA25393}"/>
                  </a:ext>
                </a:extLst>
              </p:cNvPr>
              <p:cNvCxnSpPr>
                <a:cxnSpLocks/>
              </p:cNvCxnSpPr>
              <p:nvPr/>
            </p:nvCxnSpPr>
            <p:spPr>
              <a:xfrm>
                <a:off x="8616280" y="4521460"/>
                <a:ext cx="2088232"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2F833178-9B5D-459F-B100-3678EF3B62F3}"/>
                  </a:ext>
                </a:extLst>
              </p:cNvPr>
              <p:cNvSpPr/>
              <p:nvPr/>
            </p:nvSpPr>
            <p:spPr>
              <a:xfrm>
                <a:off x="8334934" y="4231402"/>
                <a:ext cx="648072" cy="576059"/>
              </a:xfrm>
              <a:prstGeom prst="arc">
                <a:avLst>
                  <a:gd name="adj1" fmla="val 19461176"/>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42" name="Straight Arrow Connector 41">
                <a:extLst>
                  <a:ext uri="{FF2B5EF4-FFF2-40B4-BE49-F238E27FC236}">
                    <a16:creationId xmlns:a16="http://schemas.microsoft.com/office/drawing/2014/main" id="{B6C181CD-4796-4A25-B676-4BC4A8EA9D01}"/>
                  </a:ext>
                </a:extLst>
              </p:cNvPr>
              <p:cNvCxnSpPr>
                <a:cxnSpLocks/>
              </p:cNvCxnSpPr>
              <p:nvPr/>
            </p:nvCxnSpPr>
            <p:spPr>
              <a:xfrm flipH="1" flipV="1">
                <a:off x="9991308" y="2945572"/>
                <a:ext cx="172270" cy="54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B591C88-4DF8-4FB2-A7AE-85810FF836C8}"/>
                  </a:ext>
                </a:extLst>
              </p:cNvPr>
              <p:cNvCxnSpPr>
                <a:cxnSpLocks/>
              </p:cNvCxnSpPr>
              <p:nvPr/>
            </p:nvCxnSpPr>
            <p:spPr>
              <a:xfrm flipV="1">
                <a:off x="10166047" y="3190596"/>
                <a:ext cx="466457" cy="300470"/>
              </a:xfrm>
              <a:prstGeom prst="line">
                <a:avLst/>
              </a:prstGeom>
              <a:ln>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165F920E-125B-48C5-9B17-AAA4F9CB038B}"/>
                  </a:ext>
                </a:extLst>
              </p:cNvPr>
              <p:cNvSpPr/>
              <p:nvPr/>
            </p:nvSpPr>
            <p:spPr>
              <a:xfrm>
                <a:off x="10131886" y="3459760"/>
                <a:ext cx="72000" cy="72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Arc 45">
                <a:extLst>
                  <a:ext uri="{FF2B5EF4-FFF2-40B4-BE49-F238E27FC236}">
                    <a16:creationId xmlns:a16="http://schemas.microsoft.com/office/drawing/2014/main" id="{D25C3CD2-F03D-4A22-80E8-42FDA474BE39}"/>
                  </a:ext>
                </a:extLst>
              </p:cNvPr>
              <p:cNvSpPr/>
              <p:nvPr/>
            </p:nvSpPr>
            <p:spPr>
              <a:xfrm>
                <a:off x="10110508" y="3321979"/>
                <a:ext cx="172270" cy="157094"/>
              </a:xfrm>
              <a:prstGeom prst="arc">
                <a:avLst>
                  <a:gd name="adj1" fmla="val 12890756"/>
                  <a:gd name="adj2" fmla="val 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4C37650-5C78-45F6-AEFE-664A29BE1F7C}"/>
                      </a:ext>
                    </a:extLst>
                  </p:cNvPr>
                  <p:cNvSpPr txBox="1"/>
                  <p:nvPr/>
                </p:nvSpPr>
                <p:spPr>
                  <a:xfrm>
                    <a:off x="9515704" y="3891800"/>
                    <a:ext cx="1635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𝐫</m:t>
                          </m:r>
                        </m:oMath>
                      </m:oMathPara>
                    </a14:m>
                    <a:endParaRPr lang="en-SG" b="1" dirty="0"/>
                  </a:p>
                </p:txBody>
              </p:sp>
            </mc:Choice>
            <mc:Fallback xmlns="">
              <p:sp>
                <p:nvSpPr>
                  <p:cNvPr id="47" name="TextBox 46">
                    <a:extLst>
                      <a:ext uri="{FF2B5EF4-FFF2-40B4-BE49-F238E27FC236}">
                        <a16:creationId xmlns:a16="http://schemas.microsoft.com/office/drawing/2014/main" id="{74C37650-5C78-45F6-AEFE-664A29BE1F7C}"/>
                      </a:ext>
                    </a:extLst>
                  </p:cNvPr>
                  <p:cNvSpPr txBox="1">
                    <a:spLocks noRot="1" noChangeAspect="1" noMove="1" noResize="1" noEditPoints="1" noAdjustHandles="1" noChangeArrowheads="1" noChangeShapeType="1" noTextEdit="1"/>
                  </p:cNvSpPr>
                  <p:nvPr/>
                </p:nvSpPr>
                <p:spPr>
                  <a:xfrm>
                    <a:off x="9515704" y="3891800"/>
                    <a:ext cx="163506" cy="276999"/>
                  </a:xfrm>
                  <a:prstGeom prst="rect">
                    <a:avLst/>
                  </a:prstGeom>
                  <a:blipFill>
                    <a:blip r:embed="rId12"/>
                    <a:stretch>
                      <a:fillRect l="-25926" r="-1851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BFB1E7D-3284-4271-9DD8-49B2BDB0FC07}"/>
                      </a:ext>
                    </a:extLst>
                  </p:cNvPr>
                  <p:cNvSpPr txBox="1"/>
                  <p:nvPr/>
                </p:nvSpPr>
                <p:spPr>
                  <a:xfrm>
                    <a:off x="9858069" y="2719673"/>
                    <a:ext cx="1779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1" i="0" smtClean="0">
                              <a:latin typeface="Cambria Math" panose="02040503050406030204" pitchFamily="18" charset="0"/>
                            </a:rPr>
                            <m:t>𝐯</m:t>
                          </m:r>
                        </m:oMath>
                      </m:oMathPara>
                    </a14:m>
                    <a:endParaRPr lang="en-SG" b="1" dirty="0"/>
                  </a:p>
                </p:txBody>
              </p:sp>
            </mc:Choice>
            <mc:Fallback xmlns="">
              <p:sp>
                <p:nvSpPr>
                  <p:cNvPr id="49" name="TextBox 48">
                    <a:extLst>
                      <a:ext uri="{FF2B5EF4-FFF2-40B4-BE49-F238E27FC236}">
                        <a16:creationId xmlns:a16="http://schemas.microsoft.com/office/drawing/2014/main" id="{ABFB1E7D-3284-4271-9DD8-49B2BDB0FC07}"/>
                      </a:ext>
                    </a:extLst>
                  </p:cNvPr>
                  <p:cNvSpPr txBox="1">
                    <a:spLocks noRot="1" noChangeAspect="1" noMove="1" noResize="1" noEditPoints="1" noAdjustHandles="1" noChangeArrowheads="1" noChangeShapeType="1" noTextEdit="1"/>
                  </p:cNvSpPr>
                  <p:nvPr/>
                </p:nvSpPr>
                <p:spPr>
                  <a:xfrm>
                    <a:off x="9858069" y="2719673"/>
                    <a:ext cx="177933" cy="276999"/>
                  </a:xfrm>
                  <a:prstGeom prst="rect">
                    <a:avLst/>
                  </a:prstGeom>
                  <a:blipFill>
                    <a:blip r:embed="rId13"/>
                    <a:stretch>
                      <a:fillRect l="-20690" r="-206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BA629BA-2A8E-4CC2-93CE-793B821906E9}"/>
                      </a:ext>
                    </a:extLst>
                  </p:cNvPr>
                  <p:cNvSpPr txBox="1"/>
                  <p:nvPr/>
                </p:nvSpPr>
                <p:spPr>
                  <a:xfrm>
                    <a:off x="10142200" y="3068960"/>
                    <a:ext cx="197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𝛼</m:t>
                          </m:r>
                        </m:oMath>
                      </m:oMathPara>
                    </a14:m>
                    <a:endParaRPr lang="en-SG" dirty="0"/>
                  </a:p>
                </p:txBody>
              </p:sp>
            </mc:Choice>
            <mc:Fallback xmlns="">
              <p:sp>
                <p:nvSpPr>
                  <p:cNvPr id="60" name="TextBox 59">
                    <a:extLst>
                      <a:ext uri="{FF2B5EF4-FFF2-40B4-BE49-F238E27FC236}">
                        <a16:creationId xmlns:a16="http://schemas.microsoft.com/office/drawing/2014/main" id="{9BA629BA-2A8E-4CC2-93CE-793B821906E9}"/>
                      </a:ext>
                    </a:extLst>
                  </p:cNvPr>
                  <p:cNvSpPr txBox="1">
                    <a:spLocks noRot="1" noChangeAspect="1" noMove="1" noResize="1" noEditPoints="1" noAdjustHandles="1" noChangeArrowheads="1" noChangeShapeType="1" noTextEdit="1"/>
                  </p:cNvSpPr>
                  <p:nvPr/>
                </p:nvSpPr>
                <p:spPr>
                  <a:xfrm>
                    <a:off x="10142200" y="3068960"/>
                    <a:ext cx="197746" cy="276999"/>
                  </a:xfrm>
                  <a:prstGeom prst="rect">
                    <a:avLst/>
                  </a:prstGeom>
                  <a:blipFill>
                    <a:blip r:embed="rId14"/>
                    <a:stretch>
                      <a:fillRect l="-18750" r="-1562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8BDB74B-6AE5-490B-9AE8-E12B016DBD93}"/>
                      </a:ext>
                    </a:extLst>
                  </p:cNvPr>
                  <p:cNvSpPr txBox="1"/>
                  <p:nvPr/>
                </p:nvSpPr>
                <p:spPr>
                  <a:xfrm>
                    <a:off x="8984284" y="4242435"/>
                    <a:ext cx="1894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𝜃</m:t>
                          </m:r>
                        </m:oMath>
                      </m:oMathPara>
                    </a14:m>
                    <a:endParaRPr lang="en-SG" dirty="0"/>
                  </a:p>
                </p:txBody>
              </p:sp>
            </mc:Choice>
            <mc:Fallback xmlns="">
              <p:sp>
                <p:nvSpPr>
                  <p:cNvPr id="61" name="TextBox 60">
                    <a:extLst>
                      <a:ext uri="{FF2B5EF4-FFF2-40B4-BE49-F238E27FC236}">
                        <a16:creationId xmlns:a16="http://schemas.microsoft.com/office/drawing/2014/main" id="{98BDB74B-6AE5-490B-9AE8-E12B016DBD93}"/>
                      </a:ext>
                    </a:extLst>
                  </p:cNvPr>
                  <p:cNvSpPr txBox="1">
                    <a:spLocks noRot="1" noChangeAspect="1" noMove="1" noResize="1" noEditPoints="1" noAdjustHandles="1" noChangeArrowheads="1" noChangeShapeType="1" noTextEdit="1"/>
                  </p:cNvSpPr>
                  <p:nvPr/>
                </p:nvSpPr>
                <p:spPr>
                  <a:xfrm>
                    <a:off x="8984284" y="4242435"/>
                    <a:ext cx="189475" cy="276999"/>
                  </a:xfrm>
                  <a:prstGeom prst="rect">
                    <a:avLst/>
                  </a:prstGeom>
                  <a:blipFill>
                    <a:blip r:embed="rId15"/>
                    <a:stretch>
                      <a:fillRect l="-32258" r="-22581" b="-652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E3FE1DD-8C69-41E6-A8BA-CE9AA2B5159E}"/>
                      </a:ext>
                    </a:extLst>
                  </p:cNvPr>
                  <p:cNvSpPr txBox="1"/>
                  <p:nvPr/>
                </p:nvSpPr>
                <p:spPr>
                  <a:xfrm>
                    <a:off x="10722790" y="4376137"/>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solidFill>
                                <a:schemeClr val="bg1">
                                  <a:lumMod val="50000"/>
                                </a:schemeClr>
                              </a:solidFill>
                              <a:latin typeface="Cambria Math" panose="02040503050406030204" pitchFamily="18" charset="0"/>
                            </a:rPr>
                            <m:t>𝑥</m:t>
                          </m:r>
                        </m:oMath>
                      </m:oMathPara>
                    </a14:m>
                    <a:endParaRPr lang="en-SG" dirty="0">
                      <a:solidFill>
                        <a:schemeClr val="bg1">
                          <a:lumMod val="50000"/>
                        </a:schemeClr>
                      </a:solidFill>
                    </a:endParaRPr>
                  </a:p>
                </p:txBody>
              </p:sp>
            </mc:Choice>
            <mc:Fallback xmlns="">
              <p:sp>
                <p:nvSpPr>
                  <p:cNvPr id="62" name="TextBox 61">
                    <a:extLst>
                      <a:ext uri="{FF2B5EF4-FFF2-40B4-BE49-F238E27FC236}">
                        <a16:creationId xmlns:a16="http://schemas.microsoft.com/office/drawing/2014/main" id="{DE3FE1DD-8C69-41E6-A8BA-CE9AA2B5159E}"/>
                      </a:ext>
                    </a:extLst>
                  </p:cNvPr>
                  <p:cNvSpPr txBox="1">
                    <a:spLocks noRot="1" noChangeAspect="1" noMove="1" noResize="1" noEditPoints="1" noAdjustHandles="1" noChangeArrowheads="1" noChangeShapeType="1" noTextEdit="1"/>
                  </p:cNvSpPr>
                  <p:nvPr/>
                </p:nvSpPr>
                <p:spPr>
                  <a:xfrm>
                    <a:off x="10722790" y="4376137"/>
                    <a:ext cx="183320" cy="276999"/>
                  </a:xfrm>
                  <a:prstGeom prst="rect">
                    <a:avLst/>
                  </a:prstGeom>
                  <a:blipFill>
                    <a:blip r:embed="rId16"/>
                    <a:stretch>
                      <a:fillRect l="-20000" r="-13333"/>
                    </a:stretch>
                  </a:blipFill>
                </p:spPr>
                <p:txBody>
                  <a:bodyPr/>
                  <a:lstStyle/>
                  <a:p>
                    <a:r>
                      <a:rPr lang="en-SG">
                        <a:noFill/>
                      </a:rPr>
                      <a:t> </a:t>
                    </a:r>
                  </a:p>
                </p:txBody>
              </p:sp>
            </mc:Fallback>
          </mc:AlternateContent>
          <p:cxnSp>
            <p:nvCxnSpPr>
              <p:cNvPr id="63" name="Straight Arrow Connector 62">
                <a:extLst>
                  <a:ext uri="{FF2B5EF4-FFF2-40B4-BE49-F238E27FC236}">
                    <a16:creationId xmlns:a16="http://schemas.microsoft.com/office/drawing/2014/main" id="{71ACEB6D-CDA0-464A-BAEA-65682D48C9E5}"/>
                  </a:ext>
                </a:extLst>
              </p:cNvPr>
              <p:cNvCxnSpPr>
                <a:cxnSpLocks/>
              </p:cNvCxnSpPr>
              <p:nvPr/>
            </p:nvCxnSpPr>
            <p:spPr>
              <a:xfrm flipH="1" flipV="1">
                <a:off x="9980625" y="3273045"/>
                <a:ext cx="150893" cy="194553"/>
              </a:xfrm>
              <a:prstGeom prst="straightConnector1">
                <a:avLst/>
              </a:prstGeom>
              <a:ln w="190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96D5D98E-69E1-443C-BC04-97BBA56A86A9}"/>
                      </a:ext>
                    </a:extLst>
                  </p:cNvPr>
                  <p:cNvSpPr txBox="1"/>
                  <p:nvPr/>
                </p:nvSpPr>
                <p:spPr>
                  <a:xfrm>
                    <a:off x="8544272" y="4088105"/>
                    <a:ext cx="3225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solidFill>
                                <a:schemeClr val="accent6"/>
                              </a:solidFill>
                              <a:latin typeface="Cambria Math" panose="02040503050406030204" pitchFamily="18" charset="0"/>
                            </a:rPr>
                            <m:t>𝑑</m:t>
                          </m:r>
                          <m:r>
                            <a:rPr lang="en-SG" b="0" i="1" smtClean="0">
                              <a:solidFill>
                                <a:schemeClr val="accent6"/>
                              </a:solidFill>
                              <a:latin typeface="Cambria Math" panose="02040503050406030204" pitchFamily="18" charset="0"/>
                            </a:rPr>
                            <m:t>𝜃</m:t>
                          </m:r>
                        </m:oMath>
                      </m:oMathPara>
                    </a14:m>
                    <a:endParaRPr lang="en-SG" dirty="0">
                      <a:solidFill>
                        <a:schemeClr val="accent6"/>
                      </a:solidFill>
                    </a:endParaRPr>
                  </a:p>
                </p:txBody>
              </p:sp>
            </mc:Choice>
            <mc:Fallback xmlns="">
              <p:sp>
                <p:nvSpPr>
                  <p:cNvPr id="64" name="TextBox 63">
                    <a:extLst>
                      <a:ext uri="{FF2B5EF4-FFF2-40B4-BE49-F238E27FC236}">
                        <a16:creationId xmlns:a16="http://schemas.microsoft.com/office/drawing/2014/main" id="{96D5D98E-69E1-443C-BC04-97BBA56A86A9}"/>
                      </a:ext>
                    </a:extLst>
                  </p:cNvPr>
                  <p:cNvSpPr txBox="1">
                    <a:spLocks noRot="1" noChangeAspect="1" noMove="1" noResize="1" noEditPoints="1" noAdjustHandles="1" noChangeArrowheads="1" noChangeShapeType="1" noTextEdit="1"/>
                  </p:cNvSpPr>
                  <p:nvPr/>
                </p:nvSpPr>
                <p:spPr>
                  <a:xfrm>
                    <a:off x="8544272" y="4088105"/>
                    <a:ext cx="322524" cy="276999"/>
                  </a:xfrm>
                  <a:prstGeom prst="rect">
                    <a:avLst/>
                  </a:prstGeom>
                  <a:blipFill>
                    <a:blip r:embed="rId17"/>
                    <a:stretch>
                      <a:fillRect l="-16981" r="-16981" b="-8889"/>
                    </a:stretch>
                  </a:blipFill>
                </p:spPr>
                <p:txBody>
                  <a:bodyPr/>
                  <a:lstStyle/>
                  <a:p>
                    <a:r>
                      <a:rPr lang="en-SG">
                        <a:noFill/>
                      </a:rPr>
                      <a:t> </a:t>
                    </a:r>
                  </a:p>
                </p:txBody>
              </p:sp>
            </mc:Fallback>
          </mc:AlternateContent>
          <p:sp>
            <p:nvSpPr>
              <p:cNvPr id="65" name="Freeform: Shape 64">
                <a:extLst>
                  <a:ext uri="{FF2B5EF4-FFF2-40B4-BE49-F238E27FC236}">
                    <a16:creationId xmlns:a16="http://schemas.microsoft.com/office/drawing/2014/main" id="{D6720927-9CA9-4EE6-8376-59D6B4D9AFE1}"/>
                  </a:ext>
                </a:extLst>
              </p:cNvPr>
              <p:cNvSpPr/>
              <p:nvPr/>
            </p:nvSpPr>
            <p:spPr>
              <a:xfrm>
                <a:off x="8900501" y="4256983"/>
                <a:ext cx="35758" cy="54490"/>
              </a:xfrm>
              <a:custGeom>
                <a:avLst/>
                <a:gdLst>
                  <a:gd name="connsiteX0" fmla="*/ 35758 w 35758"/>
                  <a:gd name="connsiteY0" fmla="*/ 54490 h 54490"/>
                  <a:gd name="connsiteX1" fmla="*/ 0 w 35758"/>
                  <a:gd name="connsiteY1" fmla="*/ 0 h 54490"/>
                  <a:gd name="connsiteX2" fmla="*/ 0 w 35758"/>
                  <a:gd name="connsiteY2" fmla="*/ 0 h 54490"/>
                </a:gdLst>
                <a:ahLst/>
                <a:cxnLst>
                  <a:cxn ang="0">
                    <a:pos x="connsiteX0" y="connsiteY0"/>
                  </a:cxn>
                  <a:cxn ang="0">
                    <a:pos x="connsiteX1" y="connsiteY1"/>
                  </a:cxn>
                  <a:cxn ang="0">
                    <a:pos x="connsiteX2" y="connsiteY2"/>
                  </a:cxn>
                </a:cxnLst>
                <a:rect l="l" t="t" r="r" b="b"/>
                <a:pathLst>
                  <a:path w="35758" h="54490">
                    <a:moveTo>
                      <a:pt x="35758" y="54490"/>
                    </a:moveTo>
                    <a:lnTo>
                      <a:pt x="0" y="0"/>
                    </a:lnTo>
                    <a:lnTo>
                      <a:pt x="0" y="0"/>
                    </a:lnTo>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6" name="Isosceles Triangle 65">
                <a:extLst>
                  <a:ext uri="{FF2B5EF4-FFF2-40B4-BE49-F238E27FC236}">
                    <a16:creationId xmlns:a16="http://schemas.microsoft.com/office/drawing/2014/main" id="{9F688E93-9C54-454E-BF34-A8B6B0668693}"/>
                  </a:ext>
                </a:extLst>
              </p:cNvPr>
              <p:cNvSpPr/>
              <p:nvPr/>
            </p:nvSpPr>
            <p:spPr>
              <a:xfrm rot="13873519">
                <a:off x="8733533" y="4208552"/>
                <a:ext cx="65337" cy="394461"/>
              </a:xfrm>
              <a:prstGeom prst="triangle">
                <a:avLst>
                  <a:gd name="adj" fmla="val 5500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7" name="Straight Arrow Connector 66">
                <a:extLst>
                  <a:ext uri="{FF2B5EF4-FFF2-40B4-BE49-F238E27FC236}">
                    <a16:creationId xmlns:a16="http://schemas.microsoft.com/office/drawing/2014/main" id="{0979AEE4-A73B-408A-964F-1083C50E1C6F}"/>
                  </a:ext>
                </a:extLst>
              </p:cNvPr>
              <p:cNvCxnSpPr/>
              <p:nvPr/>
            </p:nvCxnSpPr>
            <p:spPr>
              <a:xfrm flipV="1">
                <a:off x="8616280" y="3900906"/>
                <a:ext cx="936104" cy="620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D44A069-3BF8-47ED-A608-8557AB5235BD}"/>
                  </a:ext>
                </a:extLst>
              </p:cNvPr>
              <p:cNvCxnSpPr>
                <a:cxnSpLocks/>
              </p:cNvCxnSpPr>
              <p:nvPr/>
            </p:nvCxnSpPr>
            <p:spPr>
              <a:xfrm flipV="1">
                <a:off x="8616280" y="3264831"/>
                <a:ext cx="1368531" cy="124980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F6FC438-C662-4CF8-86C2-FC4E3EFA48FC}"/>
                      </a:ext>
                    </a:extLst>
                  </p:cNvPr>
                  <p:cNvSpPr txBox="1"/>
                  <p:nvPr/>
                </p:nvSpPr>
                <p:spPr>
                  <a:xfrm>
                    <a:off x="8847376" y="3085388"/>
                    <a:ext cx="1120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solidFill>
                                <a:schemeClr val="accent6"/>
                              </a:solidFill>
                              <a:latin typeface="Cambria Math" panose="02040503050406030204" pitchFamily="18" charset="0"/>
                            </a:rPr>
                            <m:t>(</m:t>
                          </m:r>
                          <m:r>
                            <a:rPr lang="en-SG" b="0" i="1" smtClean="0">
                              <a:solidFill>
                                <a:schemeClr val="accent6"/>
                              </a:solidFill>
                              <a:latin typeface="Cambria Math" panose="02040503050406030204" pitchFamily="18" charset="0"/>
                            </a:rPr>
                            <m:t>𝑣</m:t>
                          </m:r>
                          <m:func>
                            <m:funcPr>
                              <m:ctrlPr>
                                <a:rPr lang="en-SG" b="0" i="1" smtClean="0">
                                  <a:solidFill>
                                    <a:schemeClr val="accent6"/>
                                  </a:solidFill>
                                  <a:latin typeface="Cambria Math" panose="02040503050406030204" pitchFamily="18" charset="0"/>
                                </a:rPr>
                              </m:ctrlPr>
                            </m:funcPr>
                            <m:fName>
                              <m:r>
                                <m:rPr>
                                  <m:sty m:val="p"/>
                                </m:rPr>
                                <a:rPr lang="en-SG" b="0" i="0" smtClean="0">
                                  <a:solidFill>
                                    <a:schemeClr val="accent6"/>
                                  </a:solidFill>
                                  <a:latin typeface="Cambria Math" panose="02040503050406030204" pitchFamily="18" charset="0"/>
                                </a:rPr>
                                <m:t>sin</m:t>
                              </m:r>
                            </m:fName>
                            <m:e>
                              <m:r>
                                <a:rPr lang="en-SG" b="0" i="1" smtClean="0">
                                  <a:solidFill>
                                    <a:schemeClr val="accent6"/>
                                  </a:solidFill>
                                  <a:latin typeface="Cambria Math" panose="02040503050406030204" pitchFamily="18" charset="0"/>
                                </a:rPr>
                                <m:t>𝛼</m:t>
                              </m:r>
                            </m:e>
                          </m:func>
                          <m:r>
                            <a:rPr lang="en-SG" b="0" i="1" smtClean="0">
                              <a:solidFill>
                                <a:schemeClr val="accent6"/>
                              </a:solidFill>
                              <a:latin typeface="Cambria Math" panose="02040503050406030204" pitchFamily="18" charset="0"/>
                            </a:rPr>
                            <m:t>)</m:t>
                          </m:r>
                          <m:r>
                            <a:rPr lang="en-SG" b="0" i="1" smtClean="0">
                              <a:solidFill>
                                <a:schemeClr val="accent6"/>
                              </a:solidFill>
                              <a:latin typeface="Cambria Math" panose="02040503050406030204" pitchFamily="18" charset="0"/>
                            </a:rPr>
                            <m:t>𝑑𝑡</m:t>
                          </m:r>
                        </m:oMath>
                      </m:oMathPara>
                    </a14:m>
                    <a:endParaRPr lang="en-SG" b="1" dirty="0">
                      <a:solidFill>
                        <a:schemeClr val="accent6"/>
                      </a:solidFill>
                    </a:endParaRPr>
                  </a:p>
                </p:txBody>
              </p:sp>
            </mc:Choice>
            <mc:Fallback xmlns="">
              <p:sp>
                <p:nvSpPr>
                  <p:cNvPr id="69" name="TextBox 68">
                    <a:extLst>
                      <a:ext uri="{FF2B5EF4-FFF2-40B4-BE49-F238E27FC236}">
                        <a16:creationId xmlns:a16="http://schemas.microsoft.com/office/drawing/2014/main" id="{9F6FC438-C662-4CF8-86C2-FC4E3EFA48FC}"/>
                      </a:ext>
                    </a:extLst>
                  </p:cNvPr>
                  <p:cNvSpPr txBox="1">
                    <a:spLocks noRot="1" noChangeAspect="1" noMove="1" noResize="1" noEditPoints="1" noAdjustHandles="1" noChangeArrowheads="1" noChangeShapeType="1" noTextEdit="1"/>
                  </p:cNvSpPr>
                  <p:nvPr/>
                </p:nvSpPr>
                <p:spPr>
                  <a:xfrm>
                    <a:off x="8847376" y="3085388"/>
                    <a:ext cx="1120628" cy="276999"/>
                  </a:xfrm>
                  <a:prstGeom prst="rect">
                    <a:avLst/>
                  </a:prstGeom>
                  <a:blipFill>
                    <a:blip r:embed="rId18"/>
                    <a:stretch>
                      <a:fillRect l="-7065" t="-2174" r="-4891" b="-32609"/>
                    </a:stretch>
                  </a:blipFill>
                </p:spPr>
                <p:txBody>
                  <a:bodyPr/>
                  <a:lstStyle/>
                  <a:p>
                    <a:r>
                      <a:rPr lang="en-SG">
                        <a:noFill/>
                      </a:rPr>
                      <a:t> </a:t>
                    </a:r>
                  </a:p>
                </p:txBody>
              </p:sp>
            </mc:Fallback>
          </mc:AlternateContent>
          <p:sp>
            <p:nvSpPr>
              <p:cNvPr id="70" name="Arc 69">
                <a:extLst>
                  <a:ext uri="{FF2B5EF4-FFF2-40B4-BE49-F238E27FC236}">
                    <a16:creationId xmlns:a16="http://schemas.microsoft.com/office/drawing/2014/main" id="{EC110B3A-C064-4FCB-9E9A-FA1A5A744829}"/>
                  </a:ext>
                </a:extLst>
              </p:cNvPr>
              <p:cNvSpPr/>
              <p:nvPr/>
            </p:nvSpPr>
            <p:spPr>
              <a:xfrm rot="10492785">
                <a:off x="9701044" y="3089490"/>
                <a:ext cx="381756" cy="365093"/>
              </a:xfrm>
              <a:prstGeom prst="arc">
                <a:avLst>
                  <a:gd name="adj1" fmla="val 13384097"/>
                  <a:gd name="adj2" fmla="val 20034770"/>
                </a:avLst>
              </a:prstGeom>
              <a:ln>
                <a:solidFill>
                  <a:schemeClr val="accent6"/>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grpSp>
      <p:sp>
        <p:nvSpPr>
          <p:cNvPr id="15" name="TextBox 14">
            <a:extLst>
              <a:ext uri="{FF2B5EF4-FFF2-40B4-BE49-F238E27FC236}">
                <a16:creationId xmlns:a16="http://schemas.microsoft.com/office/drawing/2014/main" id="{AFF09814-E4A9-4B4D-BD3F-F0C858E82CF0}"/>
              </a:ext>
            </a:extLst>
          </p:cNvPr>
          <p:cNvSpPr txBox="1"/>
          <p:nvPr/>
        </p:nvSpPr>
        <p:spPr>
          <a:xfrm>
            <a:off x="5807968" y="1547500"/>
            <a:ext cx="4752528" cy="369332"/>
          </a:xfrm>
          <a:prstGeom prst="rect">
            <a:avLst/>
          </a:prstGeom>
          <a:noFill/>
        </p:spPr>
        <p:txBody>
          <a:bodyPr wrap="square" rtlCol="0">
            <a:spAutoFit/>
          </a:bodyPr>
          <a:lstStyle/>
          <a:p>
            <a:r>
              <a:rPr lang="en-SG" i="1" dirty="0">
                <a:solidFill>
                  <a:schemeClr val="accent1"/>
                </a:solidFill>
              </a:rPr>
              <a:t>For those who are interested…</a:t>
            </a:r>
          </a:p>
        </p:txBody>
      </p:sp>
    </p:spTree>
    <p:extLst>
      <p:ext uri="{BB962C8B-B14F-4D97-AF65-F5344CB8AC3E}">
        <p14:creationId xmlns:p14="http://schemas.microsoft.com/office/powerpoint/2010/main" val="1509705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Kepler’s Laws of Planetary Motion</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E88027C-C478-475E-9979-6B51046DB393}"/>
              </a:ext>
            </a:extLst>
          </p:cNvPr>
          <p:cNvSpPr>
            <a:spLocks noGrp="1"/>
          </p:cNvSpPr>
          <p:nvPr>
            <p:ph idx="1"/>
          </p:nvPr>
        </p:nvSpPr>
        <p:spPr>
          <a:xfrm>
            <a:off x="609600" y="2060848"/>
            <a:ext cx="4406280" cy="2880320"/>
          </a:xfrm>
        </p:spPr>
        <p:txBody>
          <a:bodyPr>
            <a:noAutofit/>
          </a:bodyPr>
          <a:lstStyle/>
          <a:p>
            <a:pPr marL="514350" indent="-514350" algn="l">
              <a:buAutoNum type="arabicPeriod"/>
            </a:pPr>
            <a:r>
              <a:rPr lang="en-GB" sz="2900" b="0" i="0" u="none" strike="noStrike" baseline="0" dirty="0">
                <a:solidFill>
                  <a:schemeClr val="bg1">
                    <a:lumMod val="75000"/>
                  </a:schemeClr>
                </a:solidFill>
              </a:rPr>
              <a:t>Law of ellipses</a:t>
            </a:r>
          </a:p>
          <a:p>
            <a:pPr marL="514350" indent="-514350" algn="l">
              <a:buAutoNum type="arabicPeriod"/>
            </a:pPr>
            <a:endParaRPr lang="en-SG" sz="2900" b="0" i="0" u="none" strike="noStrike" baseline="0" dirty="0">
              <a:solidFill>
                <a:schemeClr val="bg1">
                  <a:lumMod val="65000"/>
                </a:schemeClr>
              </a:solidFill>
            </a:endParaRPr>
          </a:p>
          <a:p>
            <a:pPr marL="514350" indent="-514350" algn="l">
              <a:buAutoNum type="arabicPeriod"/>
            </a:pPr>
            <a:r>
              <a:rPr lang="en-GB" sz="2900" b="0" i="0" u="none" strike="noStrike" baseline="0" dirty="0">
                <a:solidFill>
                  <a:schemeClr val="accent6"/>
                </a:solidFill>
              </a:rPr>
              <a:t>Law of equal areas</a:t>
            </a:r>
          </a:p>
          <a:p>
            <a:pPr marL="0" indent="0" algn="l">
              <a:buNone/>
            </a:pPr>
            <a:endParaRPr lang="en-GB" sz="2900" dirty="0">
              <a:solidFill>
                <a:schemeClr val="bg1">
                  <a:lumMod val="65000"/>
                </a:schemeClr>
              </a:solidFill>
            </a:endParaRPr>
          </a:p>
        </p:txBody>
      </p:sp>
      <p:sp>
        <p:nvSpPr>
          <p:cNvPr id="2" name="Slide Number Placeholder 1">
            <a:extLst>
              <a:ext uri="{FF2B5EF4-FFF2-40B4-BE49-F238E27FC236}">
                <a16:creationId xmlns:a16="http://schemas.microsoft.com/office/drawing/2014/main" id="{839EA42C-5BCF-4EE1-8F44-7F9E3B577D86}"/>
              </a:ext>
            </a:extLst>
          </p:cNvPr>
          <p:cNvSpPr>
            <a:spLocks noGrp="1"/>
          </p:cNvSpPr>
          <p:nvPr>
            <p:ph type="sldNum" sz="quarter" idx="12"/>
          </p:nvPr>
        </p:nvSpPr>
        <p:spPr/>
        <p:txBody>
          <a:bodyPr/>
          <a:lstStyle/>
          <a:p>
            <a:fld id="{7081BC99-F884-43C5-B753-915CEB8D5D35}" type="slidenum">
              <a:rPr lang="en-SG" smtClean="0"/>
              <a:pPr/>
              <a:t>33</a:t>
            </a:fld>
            <a:endParaRPr lang="en-SG"/>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A2DB436-5885-41A3-8A31-B23C9D7A3869}"/>
                  </a:ext>
                </a:extLst>
              </p:cNvPr>
              <p:cNvSpPr txBox="1"/>
              <p:nvPr/>
            </p:nvSpPr>
            <p:spPr>
              <a:xfrm>
                <a:off x="609600" y="5270115"/>
                <a:ext cx="3405291" cy="391133"/>
              </a:xfrm>
              <a:prstGeom prst="rect">
                <a:avLst/>
              </a:prstGeom>
              <a:noFill/>
            </p:spPr>
            <p:txBody>
              <a:bodyPr wrap="none" lIns="0" tIns="0" rIns="0" bIns="0" rtlCol="0">
                <a:spAutoFit/>
              </a:bodyPr>
              <a:lstStyle/>
              <a:p>
                <a:r>
                  <a:rPr lang="en-SG" b="0" dirty="0"/>
                  <a:t>Area of a small sector: </a:t>
                </a:r>
                <a14:m>
                  <m:oMath xmlns:m="http://schemas.openxmlformats.org/officeDocument/2006/math">
                    <m:r>
                      <a:rPr lang="en-SG" b="0" i="1" smtClean="0">
                        <a:latin typeface="Cambria Math" panose="02040503050406030204" pitchFamily="18" charset="0"/>
                      </a:rPr>
                      <m:t>𝑑𝐴</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sSup>
                      <m:sSupPr>
                        <m:ctrlPr>
                          <a:rPr lang="en-SG" b="0" i="1" smtClean="0">
                            <a:latin typeface="Cambria Math" panose="02040503050406030204" pitchFamily="18" charset="0"/>
                          </a:rPr>
                        </m:ctrlPr>
                      </m:sSupPr>
                      <m:e>
                        <m:r>
                          <a:rPr lang="en-SG" b="0" i="1" smtClean="0">
                            <a:latin typeface="Cambria Math" panose="02040503050406030204" pitchFamily="18" charset="0"/>
                          </a:rPr>
                          <m:t>𝑟</m:t>
                        </m:r>
                      </m:e>
                      <m:sup>
                        <m:r>
                          <a:rPr lang="en-SG" b="0" i="1" smtClean="0">
                            <a:latin typeface="Cambria Math" panose="02040503050406030204" pitchFamily="18" charset="0"/>
                          </a:rPr>
                          <m:t>2</m:t>
                        </m:r>
                      </m:sup>
                    </m:sSup>
                    <m:r>
                      <a:rPr lang="en-SG" b="0" i="1" smtClean="0">
                        <a:latin typeface="Cambria Math" panose="02040503050406030204" pitchFamily="18" charset="0"/>
                      </a:rPr>
                      <m:t>𝑑</m:t>
                    </m:r>
                    <m:r>
                      <a:rPr lang="en-SG" b="0" i="1" smtClean="0">
                        <a:latin typeface="Cambria Math" panose="02040503050406030204" pitchFamily="18" charset="0"/>
                      </a:rPr>
                      <m:t>𝜃</m:t>
                    </m:r>
                  </m:oMath>
                </a14:m>
                <a:r>
                  <a:rPr lang="en-SG" dirty="0"/>
                  <a:t> </a:t>
                </a:r>
              </a:p>
            </p:txBody>
          </p:sp>
        </mc:Choice>
        <mc:Fallback xmlns="">
          <p:sp>
            <p:nvSpPr>
              <p:cNvPr id="3" name="TextBox 2">
                <a:extLst>
                  <a:ext uri="{FF2B5EF4-FFF2-40B4-BE49-F238E27FC236}">
                    <a16:creationId xmlns:a16="http://schemas.microsoft.com/office/drawing/2014/main" id="{7A2DB436-5885-41A3-8A31-B23C9D7A3869}"/>
                  </a:ext>
                </a:extLst>
              </p:cNvPr>
              <p:cNvSpPr txBox="1">
                <a:spLocks noRot="1" noChangeAspect="1" noMove="1" noResize="1" noEditPoints="1" noAdjustHandles="1" noChangeArrowheads="1" noChangeShapeType="1" noTextEdit="1"/>
              </p:cNvSpPr>
              <p:nvPr/>
            </p:nvSpPr>
            <p:spPr>
              <a:xfrm>
                <a:off x="609600" y="5270115"/>
                <a:ext cx="3405291" cy="391133"/>
              </a:xfrm>
              <a:prstGeom prst="rect">
                <a:avLst/>
              </a:prstGeom>
              <a:blipFill>
                <a:blip r:embed="rId4"/>
                <a:stretch>
                  <a:fillRect l="-4114" t="-4688" b="-2187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6D468A0-826D-4DFE-9B10-9C79C7EBCB5F}"/>
                  </a:ext>
                </a:extLst>
              </p:cNvPr>
              <p:cNvSpPr txBox="1"/>
              <p:nvPr/>
            </p:nvSpPr>
            <p:spPr>
              <a:xfrm>
                <a:off x="2706239" y="5855415"/>
                <a:ext cx="1337867"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b="0" i="1" smtClean="0">
                              <a:latin typeface="Cambria Math" panose="02040503050406030204" pitchFamily="18" charset="0"/>
                            </a:rPr>
                          </m:ctrlPr>
                        </m:fPr>
                        <m:num>
                          <m:r>
                            <a:rPr lang="en-SG" b="0" i="1" smtClean="0">
                              <a:latin typeface="Cambria Math" panose="02040503050406030204" pitchFamily="18" charset="0"/>
                            </a:rPr>
                            <m:t>𝑑𝐴</m:t>
                          </m:r>
                        </m:num>
                        <m:den>
                          <m:r>
                            <a:rPr lang="en-SG" b="0" i="1" smtClean="0">
                              <a:latin typeface="Cambria Math" panose="02040503050406030204" pitchFamily="18" charset="0"/>
                            </a:rPr>
                            <m:t>𝑑𝑡</m:t>
                          </m:r>
                        </m:den>
                      </m:f>
                      <m:r>
                        <a:rPr lang="en-SG" b="0" i="1" smtClean="0">
                          <a:latin typeface="Cambria Math" panose="02040503050406030204" pitchFamily="18" charset="0"/>
                        </a:rPr>
                        <m:t>=</m:t>
                      </m:r>
                      <m:f>
                        <m:fPr>
                          <m:ctrlPr>
                            <a:rPr lang="en-SG" i="1">
                              <a:latin typeface="Cambria Math" panose="02040503050406030204" pitchFamily="18" charset="0"/>
                            </a:rPr>
                          </m:ctrlPr>
                        </m:fPr>
                        <m:num>
                          <m:r>
                            <a:rPr lang="en-SG" i="1">
                              <a:latin typeface="Cambria Math" panose="02040503050406030204" pitchFamily="18" charset="0"/>
                            </a:rPr>
                            <m:t>1</m:t>
                          </m:r>
                        </m:num>
                        <m:den>
                          <m:r>
                            <a:rPr lang="en-SG" i="1">
                              <a:latin typeface="Cambria Math" panose="02040503050406030204" pitchFamily="18" charset="0"/>
                            </a:rPr>
                            <m:t>2</m:t>
                          </m:r>
                        </m:den>
                      </m:f>
                      <m:sSup>
                        <m:sSupPr>
                          <m:ctrlPr>
                            <a:rPr lang="en-SG" i="1">
                              <a:latin typeface="Cambria Math" panose="02040503050406030204" pitchFamily="18" charset="0"/>
                            </a:rPr>
                          </m:ctrlPr>
                        </m:sSupPr>
                        <m:e>
                          <m:r>
                            <a:rPr lang="en-SG" i="1">
                              <a:latin typeface="Cambria Math" panose="02040503050406030204" pitchFamily="18" charset="0"/>
                            </a:rPr>
                            <m:t>𝑟</m:t>
                          </m:r>
                        </m:e>
                        <m:sup>
                          <m:r>
                            <a:rPr lang="en-SG" i="1">
                              <a:latin typeface="Cambria Math" panose="02040503050406030204" pitchFamily="18" charset="0"/>
                            </a:rPr>
                            <m:t>2</m:t>
                          </m:r>
                        </m:sup>
                      </m:sSup>
                      <m:f>
                        <m:fPr>
                          <m:ctrlPr>
                            <a:rPr lang="en-SG" b="0" i="1" smtClean="0">
                              <a:latin typeface="Cambria Math" panose="02040503050406030204" pitchFamily="18" charset="0"/>
                            </a:rPr>
                          </m:ctrlPr>
                        </m:fPr>
                        <m:num>
                          <m:r>
                            <a:rPr lang="en-SG" b="0" i="1" smtClean="0">
                              <a:latin typeface="Cambria Math" panose="02040503050406030204" pitchFamily="18" charset="0"/>
                            </a:rPr>
                            <m:t>𝑑</m:t>
                          </m:r>
                          <m:r>
                            <a:rPr lang="en-SG" b="0" i="1" smtClean="0">
                              <a:latin typeface="Cambria Math" panose="02040503050406030204" pitchFamily="18" charset="0"/>
                            </a:rPr>
                            <m:t>𝜃</m:t>
                          </m:r>
                        </m:num>
                        <m:den>
                          <m:r>
                            <a:rPr lang="en-SG" b="0" i="1" smtClean="0">
                              <a:latin typeface="Cambria Math" panose="02040503050406030204" pitchFamily="18" charset="0"/>
                            </a:rPr>
                            <m:t>𝑑𝑡</m:t>
                          </m:r>
                        </m:den>
                      </m:f>
                    </m:oMath>
                  </m:oMathPara>
                </a14:m>
                <a:endParaRPr lang="en-SG" dirty="0"/>
              </a:p>
            </p:txBody>
          </p:sp>
        </mc:Choice>
        <mc:Fallback xmlns="">
          <p:sp>
            <p:nvSpPr>
              <p:cNvPr id="4" name="TextBox 3">
                <a:extLst>
                  <a:ext uri="{FF2B5EF4-FFF2-40B4-BE49-F238E27FC236}">
                    <a16:creationId xmlns:a16="http://schemas.microsoft.com/office/drawing/2014/main" id="{26D468A0-826D-4DFE-9B10-9C79C7EBCB5F}"/>
                  </a:ext>
                </a:extLst>
              </p:cNvPr>
              <p:cNvSpPr txBox="1">
                <a:spLocks noRot="1" noChangeAspect="1" noMove="1" noResize="1" noEditPoints="1" noAdjustHandles="1" noChangeArrowheads="1" noChangeShapeType="1" noTextEdit="1"/>
              </p:cNvSpPr>
              <p:nvPr/>
            </p:nvSpPr>
            <p:spPr>
              <a:xfrm>
                <a:off x="2706239" y="5855415"/>
                <a:ext cx="1337867" cy="525913"/>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091AD5-AFF9-4A78-A0AF-CDA1534CDD0D}"/>
                  </a:ext>
                </a:extLst>
              </p:cNvPr>
              <p:cNvSpPr txBox="1"/>
              <p:nvPr/>
            </p:nvSpPr>
            <p:spPr>
              <a:xfrm>
                <a:off x="1559496" y="3900906"/>
                <a:ext cx="2311017"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SG" sz="2800" b="0" i="1" smtClean="0">
                              <a:solidFill>
                                <a:schemeClr val="accent6"/>
                              </a:solidFill>
                              <a:latin typeface="Cambria Math" panose="02040503050406030204" pitchFamily="18" charset="0"/>
                            </a:rPr>
                          </m:ctrlPr>
                        </m:fPr>
                        <m:num>
                          <m:r>
                            <a:rPr lang="en-SG" sz="2800" b="0" i="1" smtClean="0">
                              <a:solidFill>
                                <a:schemeClr val="accent6"/>
                              </a:solidFill>
                              <a:latin typeface="Cambria Math" panose="02040503050406030204" pitchFamily="18" charset="0"/>
                            </a:rPr>
                            <m:t>𝑑𝐴</m:t>
                          </m:r>
                        </m:num>
                        <m:den>
                          <m:r>
                            <a:rPr lang="en-SG" sz="2800" b="0" i="1" smtClean="0">
                              <a:solidFill>
                                <a:schemeClr val="accent6"/>
                              </a:solidFill>
                              <a:latin typeface="Cambria Math" panose="02040503050406030204" pitchFamily="18" charset="0"/>
                            </a:rPr>
                            <m:t>𝑑𝑡</m:t>
                          </m:r>
                        </m:den>
                      </m:f>
                      <m:r>
                        <a:rPr lang="en-SG" sz="2800" b="0" i="1" smtClean="0">
                          <a:solidFill>
                            <a:schemeClr val="accent6"/>
                          </a:solidFill>
                          <a:latin typeface="Cambria Math" panose="02040503050406030204" pitchFamily="18" charset="0"/>
                        </a:rPr>
                        <m:t>=</m:t>
                      </m:r>
                      <m:r>
                        <m:rPr>
                          <m:sty m:val="p"/>
                        </m:rPr>
                        <a:rPr lang="en-SG" sz="2800" b="0" i="0" smtClean="0">
                          <a:solidFill>
                            <a:schemeClr val="accent6"/>
                          </a:solidFill>
                          <a:latin typeface="Cambria Math" panose="02040503050406030204" pitchFamily="18" charset="0"/>
                        </a:rPr>
                        <m:t>constant</m:t>
                      </m:r>
                    </m:oMath>
                  </m:oMathPara>
                </a14:m>
                <a:endParaRPr lang="en-SG" sz="2800" dirty="0"/>
              </a:p>
            </p:txBody>
          </p:sp>
        </mc:Choice>
        <mc:Fallback xmlns="">
          <p:sp>
            <p:nvSpPr>
              <p:cNvPr id="5" name="TextBox 4">
                <a:extLst>
                  <a:ext uri="{FF2B5EF4-FFF2-40B4-BE49-F238E27FC236}">
                    <a16:creationId xmlns:a16="http://schemas.microsoft.com/office/drawing/2014/main" id="{C7091AD5-AFF9-4A78-A0AF-CDA1534CDD0D}"/>
                  </a:ext>
                </a:extLst>
              </p:cNvPr>
              <p:cNvSpPr txBox="1">
                <a:spLocks noRot="1" noChangeAspect="1" noMove="1" noResize="1" noEditPoints="1" noAdjustHandles="1" noChangeArrowheads="1" noChangeShapeType="1" noTextEdit="1"/>
              </p:cNvSpPr>
              <p:nvPr/>
            </p:nvSpPr>
            <p:spPr>
              <a:xfrm>
                <a:off x="1559496" y="3900906"/>
                <a:ext cx="2311017" cy="818044"/>
              </a:xfrm>
              <a:prstGeom prst="rect">
                <a:avLst/>
              </a:prstGeom>
              <a:blipFill>
                <a:blip r:embed="rId6"/>
                <a:stretch>
                  <a:fillRect/>
                </a:stretch>
              </a:blipFill>
            </p:spPr>
            <p:txBody>
              <a:bodyPr/>
              <a:lstStyle/>
              <a:p>
                <a:r>
                  <a:rPr lang="en-SG">
                    <a:noFill/>
                  </a:rPr>
                  <a:t> </a:t>
                </a:r>
              </a:p>
            </p:txBody>
          </p:sp>
        </mc:Fallback>
      </mc:AlternateContent>
      <p:pic>
        <p:nvPicPr>
          <p:cNvPr id="16" name="VmeM0BNnGR0"/>
          <p:cNvPicPr>
            <a:picLocks noRot="1" noChangeAspect="1"/>
          </p:cNvPicPr>
          <p:nvPr>
            <a:videoFile r:link="rId1"/>
          </p:nvPr>
        </p:nvPicPr>
        <p:blipFill>
          <a:blip r:embed="rId7"/>
          <a:stretch>
            <a:fillRect/>
          </a:stretch>
        </p:blipFill>
        <p:spPr>
          <a:xfrm>
            <a:off x="5540622" y="1340768"/>
            <a:ext cx="5803433" cy="5121696"/>
          </a:xfrm>
          <a:prstGeom prst="rect">
            <a:avLst/>
          </a:prstGeom>
        </p:spPr>
      </p:pic>
    </p:spTree>
    <p:extLst>
      <p:ext uri="{BB962C8B-B14F-4D97-AF65-F5344CB8AC3E}">
        <p14:creationId xmlns:p14="http://schemas.microsoft.com/office/powerpoint/2010/main" val="3834346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Kepler’s Laws of Planetary Motion</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E88027C-C478-475E-9979-6B51046DB393}"/>
              </a:ext>
            </a:extLst>
          </p:cNvPr>
          <p:cNvSpPr>
            <a:spLocks noGrp="1"/>
          </p:cNvSpPr>
          <p:nvPr>
            <p:ph idx="1"/>
          </p:nvPr>
        </p:nvSpPr>
        <p:spPr>
          <a:xfrm>
            <a:off x="609600" y="2060848"/>
            <a:ext cx="11247040" cy="4248472"/>
          </a:xfrm>
        </p:spPr>
        <p:txBody>
          <a:bodyPr>
            <a:noAutofit/>
          </a:bodyPr>
          <a:lstStyle/>
          <a:p>
            <a:pPr marL="514350" indent="-514350" algn="l">
              <a:buAutoNum type="arabicPeriod"/>
            </a:pPr>
            <a:r>
              <a:rPr lang="en-GB" sz="2900" b="0" i="0" u="none" strike="noStrike" baseline="0" dirty="0">
                <a:solidFill>
                  <a:schemeClr val="accent6"/>
                </a:solidFill>
              </a:rPr>
              <a:t>Law of ellipses</a:t>
            </a:r>
            <a:r>
              <a:rPr lang="en-GB" sz="2900" b="0" i="0" u="none" strike="noStrike" baseline="0" dirty="0">
                <a:solidFill>
                  <a:schemeClr val="tx1">
                    <a:lumMod val="65000"/>
                    <a:lumOff val="35000"/>
                  </a:schemeClr>
                </a:solidFill>
              </a:rPr>
              <a:t>: The orbit of each planet is an ellipse, with the Sun located at one </a:t>
            </a:r>
            <a:r>
              <a:rPr lang="en-SG" sz="2900" b="0" i="0" u="none" strike="noStrike" baseline="0" dirty="0">
                <a:solidFill>
                  <a:schemeClr val="tx1">
                    <a:lumMod val="65000"/>
                    <a:lumOff val="35000"/>
                  </a:schemeClr>
                </a:solidFill>
              </a:rPr>
              <a:t>of its foci.</a:t>
            </a:r>
          </a:p>
          <a:p>
            <a:pPr marL="514350" indent="-514350" algn="l">
              <a:buAutoNum type="arabicPeriod"/>
            </a:pPr>
            <a:r>
              <a:rPr lang="en-GB" sz="2900" b="0" i="0" u="none" strike="noStrike" baseline="0" dirty="0">
                <a:solidFill>
                  <a:schemeClr val="accent6"/>
                </a:solidFill>
              </a:rPr>
              <a:t>Law of equal areas</a:t>
            </a:r>
            <a:r>
              <a:rPr lang="en-GB" sz="2900" b="0" i="0" u="none" strike="noStrike" baseline="0" dirty="0">
                <a:solidFill>
                  <a:schemeClr val="tx1">
                    <a:lumMod val="65000"/>
                    <a:lumOff val="35000"/>
                  </a:schemeClr>
                </a:solidFill>
              </a:rPr>
              <a:t>: A line drawn between the Sun and the planet sweeps out equal areas in equal times as the planet orbits the Sun.</a:t>
            </a:r>
          </a:p>
          <a:p>
            <a:pPr marL="514350" indent="-514350" algn="l">
              <a:buAutoNum type="arabicPeriod"/>
            </a:pPr>
            <a:r>
              <a:rPr lang="en-GB" sz="2900" b="0" i="0" u="none" strike="noStrike" baseline="0" dirty="0">
                <a:solidFill>
                  <a:schemeClr val="accent6"/>
                </a:solidFill>
              </a:rPr>
              <a:t>Harmonic Law</a:t>
            </a:r>
            <a:r>
              <a:rPr lang="en-GB" sz="2900" b="0" i="0" u="none" strike="noStrike" baseline="0" dirty="0">
                <a:solidFill>
                  <a:schemeClr val="tx1">
                    <a:lumMod val="65000"/>
                    <a:lumOff val="35000"/>
                  </a:schemeClr>
                </a:solidFill>
              </a:rPr>
              <a:t>: The square of the time taken for a planet to complete one revolution about the Sun (relative to the stars) is directly proportional to the cube of the semimajor axis of the planet’s orbit.</a:t>
            </a:r>
            <a:endParaRPr lang="en-GB" sz="2900" dirty="0">
              <a:solidFill>
                <a:schemeClr val="tx1">
                  <a:lumMod val="65000"/>
                  <a:lumOff val="35000"/>
                </a:schemeClr>
              </a:solidFill>
            </a:endParaRPr>
          </a:p>
        </p:txBody>
      </p:sp>
      <p:sp>
        <p:nvSpPr>
          <p:cNvPr id="2" name="Slide Number Placeholder 1">
            <a:extLst>
              <a:ext uri="{FF2B5EF4-FFF2-40B4-BE49-F238E27FC236}">
                <a16:creationId xmlns:a16="http://schemas.microsoft.com/office/drawing/2014/main" id="{5FE39AA2-915B-4967-B6A2-1FD009D21A4A}"/>
              </a:ext>
            </a:extLst>
          </p:cNvPr>
          <p:cNvSpPr>
            <a:spLocks noGrp="1"/>
          </p:cNvSpPr>
          <p:nvPr>
            <p:ph type="sldNum" sz="quarter" idx="12"/>
          </p:nvPr>
        </p:nvSpPr>
        <p:spPr/>
        <p:txBody>
          <a:bodyPr/>
          <a:lstStyle/>
          <a:p>
            <a:fld id="{7081BC99-F884-43C5-B753-915CEB8D5D35}" type="slidenum">
              <a:rPr lang="en-SG" smtClean="0"/>
              <a:pPr/>
              <a:t>34</a:t>
            </a:fld>
            <a:endParaRPr lang="en-SG"/>
          </a:p>
        </p:txBody>
      </p:sp>
      <p:sp>
        <p:nvSpPr>
          <p:cNvPr id="3" name="Rectangle 2"/>
          <p:cNvSpPr/>
          <p:nvPr/>
        </p:nvSpPr>
        <p:spPr>
          <a:xfrm>
            <a:off x="0" y="4077072"/>
            <a:ext cx="12192000" cy="1656184"/>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9026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3D77CE-1A02-40AF-80AF-033F1C768A9D}"/>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Kepler’s Laws of Planetary Motion</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E88027C-C478-475E-9979-6B51046DB393}"/>
              </a:ext>
            </a:extLst>
          </p:cNvPr>
          <p:cNvSpPr>
            <a:spLocks noGrp="1"/>
          </p:cNvSpPr>
          <p:nvPr>
            <p:ph idx="1"/>
          </p:nvPr>
        </p:nvSpPr>
        <p:spPr>
          <a:xfrm>
            <a:off x="609600" y="2060848"/>
            <a:ext cx="5126360" cy="2880320"/>
          </a:xfrm>
        </p:spPr>
        <p:txBody>
          <a:bodyPr>
            <a:noAutofit/>
          </a:bodyPr>
          <a:lstStyle/>
          <a:p>
            <a:pPr marL="514350" indent="-514350" algn="l">
              <a:buAutoNum type="arabicPeriod"/>
            </a:pPr>
            <a:r>
              <a:rPr lang="en-GB" sz="2900" b="0" i="0" u="none" strike="noStrike" baseline="0" dirty="0">
                <a:solidFill>
                  <a:schemeClr val="bg1">
                    <a:lumMod val="75000"/>
                  </a:schemeClr>
                </a:solidFill>
              </a:rPr>
              <a:t>Law of ellipses</a:t>
            </a:r>
          </a:p>
          <a:p>
            <a:pPr marL="514350" indent="-514350" algn="l">
              <a:buAutoNum type="arabicPeriod"/>
            </a:pPr>
            <a:endParaRPr lang="en-SG" sz="2900" b="0" i="0" u="none" strike="noStrike" baseline="0" dirty="0">
              <a:solidFill>
                <a:schemeClr val="bg1">
                  <a:lumMod val="75000"/>
                </a:schemeClr>
              </a:solidFill>
            </a:endParaRPr>
          </a:p>
          <a:p>
            <a:pPr marL="514350" indent="-514350" algn="l">
              <a:buAutoNum type="arabicPeriod"/>
            </a:pPr>
            <a:r>
              <a:rPr lang="en-GB" sz="2900" b="0" i="0" u="none" strike="noStrike" baseline="0" dirty="0">
                <a:solidFill>
                  <a:schemeClr val="bg1">
                    <a:lumMod val="75000"/>
                  </a:schemeClr>
                </a:solidFill>
              </a:rPr>
              <a:t>Law of equal areas</a:t>
            </a:r>
          </a:p>
          <a:p>
            <a:pPr marL="514350" indent="-514350" algn="l">
              <a:buAutoNum type="arabicPeriod"/>
            </a:pPr>
            <a:endParaRPr lang="en-GB" sz="2900" dirty="0">
              <a:solidFill>
                <a:schemeClr val="bg1">
                  <a:lumMod val="65000"/>
                </a:schemeClr>
              </a:solidFill>
            </a:endParaRPr>
          </a:p>
          <a:p>
            <a:pPr marL="514350" indent="-514350" algn="l">
              <a:buAutoNum type="arabicPeriod"/>
            </a:pPr>
            <a:r>
              <a:rPr lang="en-GB" sz="2900" b="0" i="0" u="none" strike="noStrike" baseline="0" dirty="0">
                <a:solidFill>
                  <a:schemeClr val="accent6"/>
                </a:solidFill>
              </a:rPr>
              <a:t>Harmonic Law</a:t>
            </a:r>
            <a:endParaRPr lang="en-GB" sz="2900" dirty="0">
              <a:solidFill>
                <a:schemeClr val="accent6"/>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5DA882A-5FA2-474C-A1BF-A65344C149B3}"/>
                  </a:ext>
                </a:extLst>
              </p:cNvPr>
              <p:cNvSpPr txBox="1"/>
              <p:nvPr/>
            </p:nvSpPr>
            <p:spPr>
              <a:xfrm>
                <a:off x="911424" y="4827778"/>
                <a:ext cx="2889198" cy="10908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SG" sz="2900" b="0" i="1" smtClean="0">
                              <a:solidFill>
                                <a:schemeClr val="accent1"/>
                              </a:solidFill>
                              <a:latin typeface="Cambria Math" panose="02040503050406030204" pitchFamily="18" charset="0"/>
                            </a:rPr>
                          </m:ctrlPr>
                        </m:sSupPr>
                        <m:e>
                          <m:d>
                            <m:dPr>
                              <m:ctrlPr>
                                <a:rPr lang="en-SG" sz="2900" b="0" i="1" smtClean="0">
                                  <a:solidFill>
                                    <a:schemeClr val="accent1"/>
                                  </a:solidFill>
                                  <a:latin typeface="Cambria Math" panose="02040503050406030204" pitchFamily="18" charset="0"/>
                                </a:rPr>
                              </m:ctrlPr>
                            </m:dPr>
                            <m:e>
                              <m:f>
                                <m:fPr>
                                  <m:ctrlPr>
                                    <a:rPr lang="en-SG" sz="2900" i="1">
                                      <a:solidFill>
                                        <a:schemeClr val="accent1"/>
                                      </a:solidFill>
                                      <a:latin typeface="Cambria Math" panose="02040503050406030204" pitchFamily="18" charset="0"/>
                                    </a:rPr>
                                  </m:ctrlPr>
                                </m:fPr>
                                <m:num>
                                  <m:sSub>
                                    <m:sSubPr>
                                      <m:ctrlPr>
                                        <a:rPr lang="en-SG" sz="2900" i="1">
                                          <a:solidFill>
                                            <a:schemeClr val="accent1"/>
                                          </a:solidFill>
                                          <a:latin typeface="Cambria Math" panose="02040503050406030204" pitchFamily="18" charset="0"/>
                                        </a:rPr>
                                      </m:ctrlPr>
                                    </m:sSubPr>
                                    <m:e>
                                      <m:r>
                                        <a:rPr lang="en-SG" sz="2900" i="1">
                                          <a:solidFill>
                                            <a:schemeClr val="accent1"/>
                                          </a:solidFill>
                                          <a:latin typeface="Cambria Math" panose="02040503050406030204" pitchFamily="18" charset="0"/>
                                        </a:rPr>
                                        <m:t>𝑇</m:t>
                                      </m:r>
                                    </m:e>
                                    <m:sub>
                                      <m:r>
                                        <a:rPr lang="en-SG" sz="2900" i="1">
                                          <a:solidFill>
                                            <a:schemeClr val="accent1"/>
                                          </a:solidFill>
                                          <a:latin typeface="Cambria Math" panose="02040503050406030204" pitchFamily="18" charset="0"/>
                                        </a:rPr>
                                        <m:t>1</m:t>
                                      </m:r>
                                    </m:sub>
                                  </m:sSub>
                                </m:num>
                                <m:den>
                                  <m:sSub>
                                    <m:sSubPr>
                                      <m:ctrlPr>
                                        <a:rPr lang="en-SG" sz="2900" i="1">
                                          <a:solidFill>
                                            <a:schemeClr val="accent1"/>
                                          </a:solidFill>
                                          <a:latin typeface="Cambria Math" panose="02040503050406030204" pitchFamily="18" charset="0"/>
                                        </a:rPr>
                                      </m:ctrlPr>
                                    </m:sSubPr>
                                    <m:e>
                                      <m:r>
                                        <a:rPr lang="en-SG" sz="2900" i="1">
                                          <a:solidFill>
                                            <a:schemeClr val="accent1"/>
                                          </a:solidFill>
                                          <a:latin typeface="Cambria Math" panose="02040503050406030204" pitchFamily="18" charset="0"/>
                                        </a:rPr>
                                        <m:t>𝑇</m:t>
                                      </m:r>
                                    </m:e>
                                    <m:sub>
                                      <m:r>
                                        <a:rPr lang="en-SG" sz="2900" i="1">
                                          <a:solidFill>
                                            <a:schemeClr val="accent1"/>
                                          </a:solidFill>
                                          <a:latin typeface="Cambria Math" panose="02040503050406030204" pitchFamily="18" charset="0"/>
                                        </a:rPr>
                                        <m:t>2</m:t>
                                      </m:r>
                                    </m:sub>
                                  </m:sSub>
                                </m:den>
                              </m:f>
                            </m:e>
                          </m:d>
                        </m:e>
                        <m:sup>
                          <m:r>
                            <a:rPr lang="en-SG" sz="2900" b="0" i="1" smtClean="0">
                              <a:solidFill>
                                <a:schemeClr val="accent1"/>
                              </a:solidFill>
                              <a:latin typeface="Cambria Math" panose="02040503050406030204" pitchFamily="18" charset="0"/>
                            </a:rPr>
                            <m:t>2</m:t>
                          </m:r>
                        </m:sup>
                      </m:sSup>
                      <m:r>
                        <a:rPr lang="en-SG" sz="2900" b="0" i="1" smtClean="0">
                          <a:solidFill>
                            <a:schemeClr val="accent1"/>
                          </a:solidFill>
                          <a:latin typeface="Cambria Math" panose="02040503050406030204" pitchFamily="18" charset="0"/>
                        </a:rPr>
                        <m:t>∝</m:t>
                      </m:r>
                      <m:sSup>
                        <m:sSupPr>
                          <m:ctrlPr>
                            <a:rPr lang="en-SG" sz="2900" i="1">
                              <a:solidFill>
                                <a:schemeClr val="accent1"/>
                              </a:solidFill>
                              <a:latin typeface="Cambria Math" panose="02040503050406030204" pitchFamily="18" charset="0"/>
                            </a:rPr>
                          </m:ctrlPr>
                        </m:sSupPr>
                        <m:e>
                          <m:d>
                            <m:dPr>
                              <m:ctrlPr>
                                <a:rPr lang="en-SG" sz="2900" i="1">
                                  <a:solidFill>
                                    <a:schemeClr val="accent1"/>
                                  </a:solidFill>
                                  <a:latin typeface="Cambria Math" panose="02040503050406030204" pitchFamily="18" charset="0"/>
                                </a:rPr>
                              </m:ctrlPr>
                            </m:dPr>
                            <m:e>
                              <m:f>
                                <m:fPr>
                                  <m:ctrlPr>
                                    <a:rPr lang="en-SG" sz="2900" i="1">
                                      <a:solidFill>
                                        <a:schemeClr val="accent1"/>
                                      </a:solidFill>
                                      <a:latin typeface="Cambria Math" panose="02040503050406030204" pitchFamily="18" charset="0"/>
                                    </a:rPr>
                                  </m:ctrlPr>
                                </m:fPr>
                                <m:num>
                                  <m:sSub>
                                    <m:sSubPr>
                                      <m:ctrlPr>
                                        <a:rPr lang="en-SG" sz="2900" b="0" i="1" smtClean="0">
                                          <a:solidFill>
                                            <a:schemeClr val="accent1"/>
                                          </a:solidFill>
                                          <a:latin typeface="Cambria Math" panose="02040503050406030204" pitchFamily="18" charset="0"/>
                                        </a:rPr>
                                      </m:ctrlPr>
                                    </m:sSubPr>
                                    <m:e>
                                      <m:r>
                                        <a:rPr lang="en-SG" sz="2900" b="0" i="1" smtClean="0">
                                          <a:solidFill>
                                            <a:schemeClr val="accent1"/>
                                          </a:solidFill>
                                          <a:latin typeface="Cambria Math" panose="02040503050406030204" pitchFamily="18" charset="0"/>
                                        </a:rPr>
                                        <m:t>𝑎</m:t>
                                      </m:r>
                                    </m:e>
                                    <m:sub>
                                      <m:r>
                                        <a:rPr lang="en-SG" sz="2900" b="0" i="1" smtClean="0">
                                          <a:solidFill>
                                            <a:schemeClr val="accent1"/>
                                          </a:solidFill>
                                          <a:latin typeface="Cambria Math" panose="02040503050406030204" pitchFamily="18" charset="0"/>
                                        </a:rPr>
                                        <m:t>1</m:t>
                                      </m:r>
                                    </m:sub>
                                  </m:sSub>
                                </m:num>
                                <m:den>
                                  <m:sSub>
                                    <m:sSubPr>
                                      <m:ctrlPr>
                                        <a:rPr lang="en-SG" sz="2900" i="1">
                                          <a:solidFill>
                                            <a:schemeClr val="accent1"/>
                                          </a:solidFill>
                                          <a:latin typeface="Cambria Math" panose="02040503050406030204" pitchFamily="18" charset="0"/>
                                        </a:rPr>
                                      </m:ctrlPr>
                                    </m:sSubPr>
                                    <m:e>
                                      <m:r>
                                        <a:rPr lang="en-SG" sz="2900" b="0" i="1" smtClean="0">
                                          <a:solidFill>
                                            <a:schemeClr val="accent1"/>
                                          </a:solidFill>
                                          <a:latin typeface="Cambria Math" panose="02040503050406030204" pitchFamily="18" charset="0"/>
                                        </a:rPr>
                                        <m:t>𝑎</m:t>
                                      </m:r>
                                    </m:e>
                                    <m:sub>
                                      <m:r>
                                        <a:rPr lang="en-SG" sz="2900" i="1">
                                          <a:solidFill>
                                            <a:schemeClr val="accent1"/>
                                          </a:solidFill>
                                          <a:latin typeface="Cambria Math" panose="02040503050406030204" pitchFamily="18" charset="0"/>
                                        </a:rPr>
                                        <m:t>2</m:t>
                                      </m:r>
                                    </m:sub>
                                  </m:sSub>
                                </m:den>
                              </m:f>
                            </m:e>
                          </m:d>
                        </m:e>
                        <m:sup>
                          <m:r>
                            <a:rPr lang="en-SG" sz="2900" b="0" i="1" smtClean="0">
                              <a:solidFill>
                                <a:schemeClr val="accent1"/>
                              </a:solidFill>
                              <a:latin typeface="Cambria Math" panose="02040503050406030204" pitchFamily="18" charset="0"/>
                            </a:rPr>
                            <m:t>3</m:t>
                          </m:r>
                        </m:sup>
                      </m:sSup>
                    </m:oMath>
                  </m:oMathPara>
                </a14:m>
                <a:endParaRPr lang="en-SG" sz="2900" dirty="0">
                  <a:solidFill>
                    <a:schemeClr val="accent1"/>
                  </a:solidFill>
                </a:endParaRPr>
              </a:p>
            </p:txBody>
          </p:sp>
        </mc:Choice>
        <mc:Fallback xmlns="">
          <p:sp>
            <p:nvSpPr>
              <p:cNvPr id="12" name="TextBox 11">
                <a:extLst>
                  <a:ext uri="{FF2B5EF4-FFF2-40B4-BE49-F238E27FC236}">
                    <a16:creationId xmlns:a16="http://schemas.microsoft.com/office/drawing/2014/main" id="{45DA882A-5FA2-474C-A1BF-A65344C149B3}"/>
                  </a:ext>
                </a:extLst>
              </p:cNvPr>
              <p:cNvSpPr txBox="1">
                <a:spLocks noRot="1" noChangeAspect="1" noMove="1" noResize="1" noEditPoints="1" noAdjustHandles="1" noChangeArrowheads="1" noChangeShapeType="1" noTextEdit="1"/>
              </p:cNvSpPr>
              <p:nvPr/>
            </p:nvSpPr>
            <p:spPr>
              <a:xfrm>
                <a:off x="911424" y="4827778"/>
                <a:ext cx="2889198" cy="1090876"/>
              </a:xfrm>
              <a:prstGeom prst="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39EA42C-5BCF-4EE1-8F44-7F9E3B577D86}"/>
              </a:ext>
            </a:extLst>
          </p:cNvPr>
          <p:cNvSpPr>
            <a:spLocks noGrp="1"/>
          </p:cNvSpPr>
          <p:nvPr>
            <p:ph type="sldNum" sz="quarter" idx="12"/>
          </p:nvPr>
        </p:nvSpPr>
        <p:spPr/>
        <p:txBody>
          <a:bodyPr/>
          <a:lstStyle/>
          <a:p>
            <a:fld id="{7081BC99-F884-43C5-B753-915CEB8D5D35}" type="slidenum">
              <a:rPr lang="en-SG" smtClean="0"/>
              <a:pPr/>
              <a:t>35</a:t>
            </a:fld>
            <a:endParaRPr lang="en-SG" dirty="0"/>
          </a:p>
        </p:txBody>
      </p:sp>
      <p:pic>
        <p:nvPicPr>
          <p:cNvPr id="4" name="Picture 3">
            <a:extLst>
              <a:ext uri="{FF2B5EF4-FFF2-40B4-BE49-F238E27FC236}">
                <a16:creationId xmlns:a16="http://schemas.microsoft.com/office/drawing/2014/main" id="{0DDFCEFB-3F9C-4B0E-B956-5EAF45876D04}"/>
              </a:ext>
            </a:extLst>
          </p:cNvPr>
          <p:cNvPicPr>
            <a:picLocks noChangeAspect="1"/>
          </p:cNvPicPr>
          <p:nvPr/>
        </p:nvPicPr>
        <p:blipFill>
          <a:blip r:embed="rId4"/>
          <a:stretch>
            <a:fillRect/>
          </a:stretch>
        </p:blipFill>
        <p:spPr>
          <a:xfrm>
            <a:off x="5087888" y="1766292"/>
            <a:ext cx="6353175" cy="3390900"/>
          </a:xfrm>
          <a:prstGeom prst="rect">
            <a:avLst/>
          </a:prstGeom>
        </p:spPr>
      </p:pic>
      <p:sp>
        <p:nvSpPr>
          <p:cNvPr id="5" name="TextBox 4">
            <a:extLst>
              <a:ext uri="{FF2B5EF4-FFF2-40B4-BE49-F238E27FC236}">
                <a16:creationId xmlns:a16="http://schemas.microsoft.com/office/drawing/2014/main" id="{9CE54BAD-5FBC-4D72-9C5B-6E97D4B8B188}"/>
              </a:ext>
            </a:extLst>
          </p:cNvPr>
          <p:cNvSpPr txBox="1"/>
          <p:nvPr/>
        </p:nvSpPr>
        <p:spPr>
          <a:xfrm>
            <a:off x="6096000" y="5631631"/>
            <a:ext cx="5112568" cy="461665"/>
          </a:xfrm>
          <a:prstGeom prst="rect">
            <a:avLst/>
          </a:prstGeom>
          <a:noFill/>
        </p:spPr>
        <p:txBody>
          <a:bodyPr wrap="square" rtlCol="0">
            <a:spAutoFit/>
          </a:bodyPr>
          <a:lstStyle/>
          <a:p>
            <a:r>
              <a:rPr lang="en-SG" sz="2400" dirty="0">
                <a:solidFill>
                  <a:schemeClr val="accent1"/>
                </a:solidFill>
              </a:rPr>
              <a:t>Use this, derive the third law?</a:t>
            </a:r>
          </a:p>
        </p:txBody>
      </p:sp>
      <p:sp>
        <p:nvSpPr>
          <p:cNvPr id="9" name="TextBox 8">
            <a:extLst>
              <a:ext uri="{FF2B5EF4-FFF2-40B4-BE49-F238E27FC236}">
                <a16:creationId xmlns:a16="http://schemas.microsoft.com/office/drawing/2014/main" id="{5FA4164C-2510-4465-BE06-A6A23050E7EF}"/>
              </a:ext>
            </a:extLst>
          </p:cNvPr>
          <p:cNvSpPr txBox="1"/>
          <p:nvPr/>
        </p:nvSpPr>
        <p:spPr>
          <a:xfrm>
            <a:off x="5159895" y="1461665"/>
            <a:ext cx="6281167" cy="369332"/>
          </a:xfrm>
          <a:prstGeom prst="rect">
            <a:avLst/>
          </a:prstGeom>
          <a:noFill/>
        </p:spPr>
        <p:txBody>
          <a:bodyPr wrap="square" rtlCol="0">
            <a:spAutoFit/>
          </a:bodyPr>
          <a:lstStyle/>
          <a:p>
            <a:pPr algn="ctr"/>
            <a:r>
              <a:rPr lang="en-SG" dirty="0">
                <a:solidFill>
                  <a:schemeClr val="tx1">
                    <a:lumMod val="65000"/>
                    <a:lumOff val="35000"/>
                  </a:schemeClr>
                </a:solidFill>
                <a:latin typeface="Times New Roman" panose="02020603050405020304" pitchFamily="18" charset="0"/>
                <a:cs typeface="Times New Roman" panose="02020603050405020304" pitchFamily="18" charset="0"/>
              </a:rPr>
              <a:t>Table: NASA’s normalised planetary data</a:t>
            </a:r>
          </a:p>
        </p:txBody>
      </p:sp>
      <p:cxnSp>
        <p:nvCxnSpPr>
          <p:cNvPr id="10" name="Straight Arrow Connector 9">
            <a:extLst>
              <a:ext uri="{FF2B5EF4-FFF2-40B4-BE49-F238E27FC236}">
                <a16:creationId xmlns:a16="http://schemas.microsoft.com/office/drawing/2014/main" id="{1AEB210B-A50E-492F-B0F9-CBFC075315FB}"/>
              </a:ext>
            </a:extLst>
          </p:cNvPr>
          <p:cNvCxnSpPr>
            <a:cxnSpLocks/>
          </p:cNvCxnSpPr>
          <p:nvPr/>
        </p:nvCxnSpPr>
        <p:spPr>
          <a:xfrm flipV="1">
            <a:off x="7032104" y="5157192"/>
            <a:ext cx="648072" cy="47444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9397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623392" y="1772816"/>
            <a:ext cx="7416824" cy="3764631"/>
          </a:xfrm>
        </p:spPr>
        <p:txBody>
          <a:bodyPr>
            <a:normAutofit/>
          </a:bodyPr>
          <a:lstStyle/>
          <a:p>
            <a:pPr>
              <a:spcBef>
                <a:spcPts val="600"/>
              </a:spcBef>
              <a:spcAft>
                <a:spcPts val="600"/>
              </a:spcAft>
              <a:buFontTx/>
              <a:buChar char="-"/>
            </a:pPr>
            <a:r>
              <a:rPr lang="en-US" sz="2700" dirty="0">
                <a:ea typeface="Verdana" pitchFamily="34" charset="0"/>
                <a:cs typeface="Verdana" pitchFamily="34" charset="0"/>
              </a:rPr>
              <a:t>Adopted Copernicus’ model.</a:t>
            </a:r>
          </a:p>
          <a:p>
            <a:pPr>
              <a:spcBef>
                <a:spcPts val="600"/>
              </a:spcBef>
              <a:spcAft>
                <a:spcPts val="600"/>
              </a:spcAft>
              <a:buFontTx/>
              <a:buChar char="-"/>
            </a:pPr>
            <a:r>
              <a:rPr lang="en-US" sz="2700" dirty="0">
                <a:ea typeface="Verdana" pitchFamily="34" charset="0"/>
                <a:cs typeface="Verdana" pitchFamily="34" charset="0"/>
              </a:rPr>
              <a:t>Used his (self-made) telescope to look into the heavens.</a:t>
            </a:r>
          </a:p>
          <a:p>
            <a:pPr>
              <a:spcBef>
                <a:spcPts val="600"/>
              </a:spcBef>
              <a:spcAft>
                <a:spcPts val="600"/>
              </a:spcAft>
              <a:buFontTx/>
              <a:buChar char="-"/>
            </a:pPr>
            <a:r>
              <a:rPr lang="en-US" sz="2700" dirty="0">
                <a:solidFill>
                  <a:schemeClr val="accent6"/>
                </a:solidFill>
                <a:ea typeface="Verdana" pitchFamily="34" charset="0"/>
                <a:cs typeface="Verdana" pitchFamily="34" charset="0"/>
              </a:rPr>
              <a:t>Observed craters on Moon, Jupiter’s moons, phases of Venus, …</a:t>
            </a:r>
            <a:endParaRPr lang="en-US" sz="2700" dirty="0">
              <a:ea typeface="Verdana" pitchFamily="34" charset="0"/>
              <a:cs typeface="Verdana" pitchFamily="34" charset="0"/>
            </a:endParaRPr>
          </a:p>
          <a:p>
            <a:pPr>
              <a:spcBef>
                <a:spcPts val="600"/>
              </a:spcBef>
              <a:spcAft>
                <a:spcPts val="600"/>
              </a:spcAft>
              <a:buFontTx/>
              <a:buChar char="-"/>
            </a:pPr>
            <a:r>
              <a:rPr lang="en-US" sz="2700" dirty="0">
                <a:ea typeface="Verdana" pitchFamily="34" charset="0"/>
                <a:cs typeface="Verdana" pitchFamily="34" charset="0"/>
              </a:rPr>
              <a:t>Showed that all object fall similarly under gravity.   </a:t>
            </a:r>
          </a:p>
        </p:txBody>
      </p:sp>
      <p:sp>
        <p:nvSpPr>
          <p:cNvPr id="9" name="Title 1">
            <a:extLst>
              <a:ext uri="{FF2B5EF4-FFF2-40B4-BE49-F238E27FC236}">
                <a16:creationId xmlns:a16="http://schemas.microsoft.com/office/drawing/2014/main" id="{333378AD-BCD0-4355-B6C6-CE0721F54CEB}"/>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US" sz="3700" dirty="0">
                <a:solidFill>
                  <a:schemeClr val="accent1"/>
                </a:solidFill>
                <a:ea typeface="Verdana" pitchFamily="34" charset="0"/>
                <a:cs typeface="Verdana" pitchFamily="34" charset="0"/>
              </a:rPr>
              <a:t>Galileo Galilei (1564—1642)</a:t>
            </a:r>
          </a:p>
        </p:txBody>
      </p:sp>
      <p:sp>
        <p:nvSpPr>
          <p:cNvPr id="2" name="Slide Number Placeholder 1">
            <a:extLst>
              <a:ext uri="{FF2B5EF4-FFF2-40B4-BE49-F238E27FC236}">
                <a16:creationId xmlns:a16="http://schemas.microsoft.com/office/drawing/2014/main" id="{D8ECB281-6D6E-4E44-BD97-B65E1E2892AE}"/>
              </a:ext>
            </a:extLst>
          </p:cNvPr>
          <p:cNvSpPr>
            <a:spLocks noGrp="1"/>
          </p:cNvSpPr>
          <p:nvPr>
            <p:ph type="sldNum" sz="quarter" idx="12"/>
          </p:nvPr>
        </p:nvSpPr>
        <p:spPr/>
        <p:txBody>
          <a:bodyPr/>
          <a:lstStyle/>
          <a:p>
            <a:fld id="{7081BC99-F884-43C5-B753-915CEB8D5D35}" type="slidenum">
              <a:rPr lang="en-SG" smtClean="0"/>
              <a:pPr/>
              <a:t>36</a:t>
            </a:fld>
            <a:endParaRPr lang="en-SG"/>
          </a:p>
        </p:txBody>
      </p:sp>
      <p:pic>
        <p:nvPicPr>
          <p:cNvPr id="4" name="Picture 3" descr="Text&#10;&#10;Description automatically generated">
            <a:extLst>
              <a:ext uri="{FF2B5EF4-FFF2-40B4-BE49-F238E27FC236}">
                <a16:creationId xmlns:a16="http://schemas.microsoft.com/office/drawing/2014/main" id="{3BE564F7-3BFB-415F-A157-DAE27A9F51ED}"/>
              </a:ext>
            </a:extLst>
          </p:cNvPr>
          <p:cNvPicPr>
            <a:picLocks noChangeAspect="1"/>
          </p:cNvPicPr>
          <p:nvPr/>
        </p:nvPicPr>
        <p:blipFill rotWithShape="1">
          <a:blip r:embed="rId3">
            <a:extLst>
              <a:ext uri="{28A0092B-C50C-407E-A947-70E740481C1C}">
                <a14:useLocalDpi xmlns:a14="http://schemas.microsoft.com/office/drawing/2010/main" val="0"/>
              </a:ext>
            </a:extLst>
          </a:blip>
          <a:srcRect t="2204" r="11391" b="9779"/>
          <a:stretch/>
        </p:blipFill>
        <p:spPr>
          <a:xfrm>
            <a:off x="8184232" y="834818"/>
            <a:ext cx="3096344" cy="5160573"/>
          </a:xfrm>
          <a:prstGeom prst="rect">
            <a:avLst/>
          </a:prstGeom>
        </p:spPr>
      </p:pic>
      <p:sp>
        <p:nvSpPr>
          <p:cNvPr id="10" name="TextBox 9">
            <a:extLst>
              <a:ext uri="{FF2B5EF4-FFF2-40B4-BE49-F238E27FC236}">
                <a16:creationId xmlns:a16="http://schemas.microsoft.com/office/drawing/2014/main" id="{F5D4031C-CCF5-440A-BFAB-41029CA20C82}"/>
              </a:ext>
            </a:extLst>
          </p:cNvPr>
          <p:cNvSpPr txBox="1"/>
          <p:nvPr/>
        </p:nvSpPr>
        <p:spPr>
          <a:xfrm>
            <a:off x="7752184" y="6032321"/>
            <a:ext cx="4032448" cy="276999"/>
          </a:xfrm>
          <a:prstGeom prst="rect">
            <a:avLst/>
          </a:prstGeom>
          <a:noFill/>
        </p:spPr>
        <p:txBody>
          <a:bodyPr wrap="square" rtlCol="0">
            <a:spAutoFit/>
          </a:bodyPr>
          <a:lstStyle/>
          <a:p>
            <a:pPr algn="ctr"/>
            <a:r>
              <a:rPr lang="en-SG" sz="1200" dirty="0"/>
              <a:t>Image credit: </a:t>
            </a:r>
            <a:r>
              <a:rPr lang="en-SG" sz="1200" dirty="0" err="1">
                <a:hlinkClick r:id="rId4"/>
              </a:rPr>
              <a:t>Wellcome</a:t>
            </a:r>
            <a:r>
              <a:rPr lang="en-SG" sz="1200" dirty="0">
                <a:hlinkClick r:id="rId4"/>
              </a:rPr>
              <a:t> Library, London CC-BY-SA-4.0</a:t>
            </a:r>
            <a:r>
              <a:rPr lang="en-SG" sz="12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A5A1-7F81-5CED-E13C-547DFE2E279F}"/>
              </a:ext>
            </a:extLst>
          </p:cNvPr>
          <p:cNvSpPr>
            <a:spLocks noGrp="1"/>
          </p:cNvSpPr>
          <p:nvPr>
            <p:ph type="title"/>
          </p:nvPr>
        </p:nvSpPr>
        <p:spPr/>
        <p:txBody>
          <a:bodyPr>
            <a:normAutofit/>
          </a:bodyPr>
          <a:lstStyle/>
          <a:p>
            <a:pPr algn="l"/>
            <a:r>
              <a:rPr lang="en-US" sz="3700" dirty="0">
                <a:solidFill>
                  <a:schemeClr val="accent1"/>
                </a:solidFill>
                <a:ea typeface="Verdana" pitchFamily="34" charset="0"/>
                <a:cs typeface="Verdana" pitchFamily="34" charset="0"/>
              </a:rPr>
              <a:t>Galileo’s sketch and observation of the moon</a:t>
            </a:r>
            <a:endParaRPr lang="en-SG" sz="3700" dirty="0"/>
          </a:p>
        </p:txBody>
      </p:sp>
      <p:sp>
        <p:nvSpPr>
          <p:cNvPr id="4" name="Slide Number Placeholder 3">
            <a:extLst>
              <a:ext uri="{FF2B5EF4-FFF2-40B4-BE49-F238E27FC236}">
                <a16:creationId xmlns:a16="http://schemas.microsoft.com/office/drawing/2014/main" id="{46C13015-7124-B639-D399-D286699D9896}"/>
              </a:ext>
            </a:extLst>
          </p:cNvPr>
          <p:cNvSpPr>
            <a:spLocks noGrp="1"/>
          </p:cNvSpPr>
          <p:nvPr>
            <p:ph type="sldNum" sz="quarter" idx="12"/>
          </p:nvPr>
        </p:nvSpPr>
        <p:spPr/>
        <p:txBody>
          <a:bodyPr/>
          <a:lstStyle/>
          <a:p>
            <a:fld id="{7081BC99-F884-43C5-B753-915CEB8D5D35}" type="slidenum">
              <a:rPr lang="en-SG" smtClean="0"/>
              <a:pPr/>
              <a:t>37</a:t>
            </a:fld>
            <a:endParaRPr lang="en-SG"/>
          </a:p>
        </p:txBody>
      </p:sp>
      <p:sp>
        <p:nvSpPr>
          <p:cNvPr id="5" name="TextBox 4">
            <a:extLst>
              <a:ext uri="{FF2B5EF4-FFF2-40B4-BE49-F238E27FC236}">
                <a16:creationId xmlns:a16="http://schemas.microsoft.com/office/drawing/2014/main" id="{8325E984-04E4-53C8-6387-17323C6AEAD8}"/>
              </a:ext>
            </a:extLst>
          </p:cNvPr>
          <p:cNvSpPr txBox="1"/>
          <p:nvPr/>
        </p:nvSpPr>
        <p:spPr>
          <a:xfrm>
            <a:off x="6348986" y="1844824"/>
            <a:ext cx="5291629" cy="1846659"/>
          </a:xfrm>
          <a:prstGeom prst="rect">
            <a:avLst/>
          </a:prstGeom>
          <a:noFill/>
        </p:spPr>
        <p:txBody>
          <a:bodyPr wrap="square" rtlCol="0">
            <a:spAutoFit/>
          </a:bodyPr>
          <a:lstStyle/>
          <a:p>
            <a:pPr algn="just"/>
            <a:r>
              <a:rPr lang="en-US" sz="1900" dirty="0"/>
              <a:t>“On the fourth or fifth day after conjunction, when the Moon displays herself to us with brilliant horns, </a:t>
            </a:r>
            <a:r>
              <a:rPr lang="en-US" sz="1900" dirty="0">
                <a:solidFill>
                  <a:schemeClr val="accent1"/>
                </a:solidFill>
              </a:rPr>
              <a:t>the boundary between the bright and dark parts does not form a uniformly oval line, as would happen in a perfectly spherical solid</a:t>
            </a:r>
            <a:r>
              <a:rPr lang="en-US" sz="1900" dirty="0"/>
              <a:t>, </a:t>
            </a:r>
            <a:r>
              <a:rPr lang="en-US" sz="1900" dirty="0">
                <a:solidFill>
                  <a:schemeClr val="accent6"/>
                </a:solidFill>
              </a:rPr>
              <a:t>but is marked by an uneven, rough, and very sinuous line</a:t>
            </a:r>
            <a:r>
              <a:rPr lang="en-US" sz="1900" dirty="0"/>
              <a:t>.”</a:t>
            </a:r>
            <a:endParaRPr lang="en-SG" sz="1900" dirty="0"/>
          </a:p>
        </p:txBody>
      </p:sp>
      <p:sp>
        <p:nvSpPr>
          <p:cNvPr id="6" name="TextBox 5">
            <a:extLst>
              <a:ext uri="{FF2B5EF4-FFF2-40B4-BE49-F238E27FC236}">
                <a16:creationId xmlns:a16="http://schemas.microsoft.com/office/drawing/2014/main" id="{7D67EF3C-46D2-1326-A811-407E1677DF13}"/>
              </a:ext>
            </a:extLst>
          </p:cNvPr>
          <p:cNvSpPr txBox="1"/>
          <p:nvPr/>
        </p:nvSpPr>
        <p:spPr>
          <a:xfrm>
            <a:off x="6545713" y="6392719"/>
            <a:ext cx="4824536" cy="292388"/>
          </a:xfrm>
          <a:prstGeom prst="rect">
            <a:avLst/>
          </a:prstGeom>
          <a:noFill/>
        </p:spPr>
        <p:txBody>
          <a:bodyPr wrap="square" rtlCol="0">
            <a:spAutoFit/>
          </a:bodyPr>
          <a:lstStyle/>
          <a:p>
            <a:r>
              <a:rPr lang="en-US" sz="1300" dirty="0">
                <a:solidFill>
                  <a:schemeClr val="tx1">
                    <a:lumMod val="50000"/>
                    <a:lumOff val="50000"/>
                  </a:schemeClr>
                </a:solidFill>
              </a:rPr>
              <a:t>“Sinuous” in Singlish: Turn here turn there.</a:t>
            </a:r>
            <a:endParaRPr lang="en-SG" sz="1300" dirty="0">
              <a:solidFill>
                <a:schemeClr val="tx1">
                  <a:lumMod val="50000"/>
                  <a:lumOff val="50000"/>
                </a:schemeClr>
              </a:solidFill>
            </a:endParaRPr>
          </a:p>
        </p:txBody>
      </p:sp>
      <p:pic>
        <p:nvPicPr>
          <p:cNvPr id="7" name="Picture 6" descr="A drawing of a planet&#10;&#10;Description automatically generated">
            <a:extLst>
              <a:ext uri="{FF2B5EF4-FFF2-40B4-BE49-F238E27FC236}">
                <a16:creationId xmlns:a16="http://schemas.microsoft.com/office/drawing/2014/main" id="{BD7C969D-6290-AD0A-D069-A5B091B43B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8197" y="1700808"/>
            <a:ext cx="4422720" cy="4057846"/>
          </a:xfrm>
          <a:prstGeom prst="rect">
            <a:avLst/>
          </a:prstGeom>
        </p:spPr>
      </p:pic>
      <p:sp>
        <p:nvSpPr>
          <p:cNvPr id="8" name="TextBox 7">
            <a:extLst>
              <a:ext uri="{FF2B5EF4-FFF2-40B4-BE49-F238E27FC236}">
                <a16:creationId xmlns:a16="http://schemas.microsoft.com/office/drawing/2014/main" id="{97BD82E0-906F-F9E8-910B-A130A1B2EBED}"/>
              </a:ext>
            </a:extLst>
          </p:cNvPr>
          <p:cNvSpPr txBox="1"/>
          <p:nvPr/>
        </p:nvSpPr>
        <p:spPr>
          <a:xfrm>
            <a:off x="6312024" y="5404711"/>
            <a:ext cx="5328592" cy="292388"/>
          </a:xfrm>
          <a:prstGeom prst="rect">
            <a:avLst/>
          </a:prstGeom>
          <a:noFill/>
        </p:spPr>
        <p:txBody>
          <a:bodyPr wrap="square" rtlCol="0">
            <a:spAutoFit/>
          </a:bodyPr>
          <a:lstStyle/>
          <a:p>
            <a:r>
              <a:rPr lang="en-US" sz="1300" dirty="0">
                <a:solidFill>
                  <a:schemeClr val="tx1">
                    <a:lumMod val="85000"/>
                    <a:lumOff val="15000"/>
                  </a:schemeClr>
                </a:solidFill>
              </a:rPr>
              <a:t>Excerpt and image from </a:t>
            </a:r>
            <a:r>
              <a:rPr lang="en-US" sz="1300" i="1" dirty="0" err="1">
                <a:solidFill>
                  <a:schemeClr val="tx1">
                    <a:lumMod val="85000"/>
                    <a:lumOff val="15000"/>
                  </a:schemeClr>
                </a:solidFill>
              </a:rPr>
              <a:t>Sidereus</a:t>
            </a:r>
            <a:r>
              <a:rPr lang="en-US" sz="1300" i="1" dirty="0">
                <a:solidFill>
                  <a:schemeClr val="tx1">
                    <a:lumMod val="85000"/>
                    <a:lumOff val="15000"/>
                  </a:schemeClr>
                </a:solidFill>
              </a:rPr>
              <a:t> </a:t>
            </a:r>
            <a:r>
              <a:rPr lang="en-US" sz="1300" i="1" dirty="0" err="1">
                <a:solidFill>
                  <a:schemeClr val="tx1">
                    <a:lumMod val="85000"/>
                    <a:lumOff val="15000"/>
                  </a:schemeClr>
                </a:solidFill>
              </a:rPr>
              <a:t>Nuncius</a:t>
            </a:r>
            <a:r>
              <a:rPr lang="en-US" sz="1300" i="1" dirty="0">
                <a:solidFill>
                  <a:schemeClr val="tx1">
                    <a:lumMod val="85000"/>
                    <a:lumOff val="15000"/>
                  </a:schemeClr>
                </a:solidFill>
              </a:rPr>
              <a:t> </a:t>
            </a:r>
            <a:r>
              <a:rPr lang="en-US" sz="1300" dirty="0">
                <a:solidFill>
                  <a:schemeClr val="tx1">
                    <a:lumMod val="85000"/>
                    <a:lumOff val="15000"/>
                  </a:schemeClr>
                </a:solidFill>
              </a:rPr>
              <a:t>by Galileo Galilei</a:t>
            </a:r>
            <a:endParaRPr lang="en-SG" sz="1300" dirty="0">
              <a:solidFill>
                <a:schemeClr val="tx1">
                  <a:lumMod val="85000"/>
                  <a:lumOff val="15000"/>
                </a:schemeClr>
              </a:solidFill>
            </a:endParaRPr>
          </a:p>
        </p:txBody>
      </p:sp>
    </p:spTree>
    <p:extLst>
      <p:ext uri="{BB962C8B-B14F-4D97-AF65-F5344CB8AC3E}">
        <p14:creationId xmlns:p14="http://schemas.microsoft.com/office/powerpoint/2010/main" val="34677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A5A1-7F81-5CED-E13C-547DFE2E279F}"/>
              </a:ext>
            </a:extLst>
          </p:cNvPr>
          <p:cNvSpPr>
            <a:spLocks noGrp="1"/>
          </p:cNvSpPr>
          <p:nvPr>
            <p:ph type="title"/>
          </p:nvPr>
        </p:nvSpPr>
        <p:spPr/>
        <p:txBody>
          <a:bodyPr>
            <a:normAutofit/>
          </a:bodyPr>
          <a:lstStyle/>
          <a:p>
            <a:pPr algn="l"/>
            <a:r>
              <a:rPr lang="en-US" sz="3700" dirty="0">
                <a:solidFill>
                  <a:schemeClr val="accent1"/>
                </a:solidFill>
                <a:ea typeface="Verdana" pitchFamily="34" charset="0"/>
                <a:cs typeface="Verdana" pitchFamily="34" charset="0"/>
              </a:rPr>
              <a:t>Galileo’s sketch and observation of the moon</a:t>
            </a:r>
            <a:endParaRPr lang="en-SG" sz="3700" dirty="0"/>
          </a:p>
        </p:txBody>
      </p:sp>
      <p:sp>
        <p:nvSpPr>
          <p:cNvPr id="4" name="Slide Number Placeholder 3">
            <a:extLst>
              <a:ext uri="{FF2B5EF4-FFF2-40B4-BE49-F238E27FC236}">
                <a16:creationId xmlns:a16="http://schemas.microsoft.com/office/drawing/2014/main" id="{46C13015-7124-B639-D399-D286699D9896}"/>
              </a:ext>
            </a:extLst>
          </p:cNvPr>
          <p:cNvSpPr>
            <a:spLocks noGrp="1"/>
          </p:cNvSpPr>
          <p:nvPr>
            <p:ph type="sldNum" sz="quarter" idx="12"/>
          </p:nvPr>
        </p:nvSpPr>
        <p:spPr/>
        <p:txBody>
          <a:bodyPr/>
          <a:lstStyle/>
          <a:p>
            <a:fld id="{7081BC99-F884-43C5-B753-915CEB8D5D35}" type="slidenum">
              <a:rPr lang="en-SG" smtClean="0"/>
              <a:pPr/>
              <a:t>38</a:t>
            </a:fld>
            <a:endParaRPr lang="en-SG"/>
          </a:p>
        </p:txBody>
      </p:sp>
      <p:sp>
        <p:nvSpPr>
          <p:cNvPr id="5" name="TextBox 4">
            <a:extLst>
              <a:ext uri="{FF2B5EF4-FFF2-40B4-BE49-F238E27FC236}">
                <a16:creationId xmlns:a16="http://schemas.microsoft.com/office/drawing/2014/main" id="{8325E984-04E4-53C8-6387-17323C6AEAD8}"/>
              </a:ext>
            </a:extLst>
          </p:cNvPr>
          <p:cNvSpPr txBox="1"/>
          <p:nvPr/>
        </p:nvSpPr>
        <p:spPr>
          <a:xfrm>
            <a:off x="6348986" y="1772816"/>
            <a:ext cx="5291629" cy="3308598"/>
          </a:xfrm>
          <a:prstGeom prst="rect">
            <a:avLst/>
          </a:prstGeom>
          <a:noFill/>
        </p:spPr>
        <p:txBody>
          <a:bodyPr wrap="square" rtlCol="0">
            <a:spAutoFit/>
          </a:bodyPr>
          <a:lstStyle/>
          <a:p>
            <a:pPr algn="just"/>
            <a:r>
              <a:rPr lang="en-US" sz="1900" dirty="0"/>
              <a:t>“</a:t>
            </a:r>
            <a:r>
              <a:rPr lang="en-US" sz="1900" dirty="0">
                <a:solidFill>
                  <a:schemeClr val="accent1"/>
                </a:solidFill>
              </a:rPr>
              <a:t>A great number of dark spots</a:t>
            </a:r>
            <a:r>
              <a:rPr lang="en-US" sz="1900" dirty="0"/>
              <a:t>, entirely separated from the dark part, are </a:t>
            </a:r>
            <a:r>
              <a:rPr lang="en-US" sz="1900" dirty="0">
                <a:solidFill>
                  <a:schemeClr val="accent1"/>
                </a:solidFill>
              </a:rPr>
              <a:t>distributed everywhere over almost the entire region already bathed by the light </a:t>
            </a:r>
            <a:r>
              <a:rPr lang="en-US" sz="1900" dirty="0"/>
              <a:t>of the Sun. … these small spots have a dark part on the side towards the Sun while on the side opposite the Sun </a:t>
            </a:r>
            <a:r>
              <a:rPr lang="en-US" sz="1900" dirty="0">
                <a:solidFill>
                  <a:schemeClr val="accent1"/>
                </a:solidFill>
              </a:rPr>
              <a:t>they are crowned with brighter borders like shining ridges</a:t>
            </a:r>
            <a:r>
              <a:rPr lang="en-US" sz="1900" dirty="0"/>
              <a:t>. An we have an almost </a:t>
            </a:r>
            <a:r>
              <a:rPr lang="en-US" sz="1900" dirty="0">
                <a:solidFill>
                  <a:schemeClr val="accent6"/>
                </a:solidFill>
              </a:rPr>
              <a:t>entirely similar sight on Earth, around sunrise, when the valleys are not yet bathed in light but the surrounding mountains facing the Sun are already seen shining with light</a:t>
            </a:r>
            <a:r>
              <a:rPr lang="en-US" sz="1900" dirty="0"/>
              <a:t>. ”</a:t>
            </a:r>
            <a:endParaRPr lang="en-SG" sz="1900" dirty="0"/>
          </a:p>
        </p:txBody>
      </p:sp>
      <p:sp>
        <p:nvSpPr>
          <p:cNvPr id="6" name="TextBox 5">
            <a:extLst>
              <a:ext uri="{FF2B5EF4-FFF2-40B4-BE49-F238E27FC236}">
                <a16:creationId xmlns:a16="http://schemas.microsoft.com/office/drawing/2014/main" id="{7D67EF3C-46D2-1326-A811-407E1677DF13}"/>
              </a:ext>
            </a:extLst>
          </p:cNvPr>
          <p:cNvSpPr txBox="1"/>
          <p:nvPr/>
        </p:nvSpPr>
        <p:spPr>
          <a:xfrm>
            <a:off x="6528048" y="6352144"/>
            <a:ext cx="4824536" cy="292388"/>
          </a:xfrm>
          <a:prstGeom prst="rect">
            <a:avLst/>
          </a:prstGeom>
          <a:noFill/>
        </p:spPr>
        <p:txBody>
          <a:bodyPr wrap="square" rtlCol="0">
            <a:spAutoFit/>
          </a:bodyPr>
          <a:lstStyle/>
          <a:p>
            <a:r>
              <a:rPr lang="en-US" sz="1300" dirty="0"/>
              <a:t>“Sinuous” in Singlish: Turn here turn there.</a:t>
            </a:r>
            <a:endParaRPr lang="en-SG" sz="1300" dirty="0"/>
          </a:p>
        </p:txBody>
      </p:sp>
      <p:pic>
        <p:nvPicPr>
          <p:cNvPr id="7" name="Picture 6" descr="A drawing of a planet&#10;&#10;Description automatically generated">
            <a:extLst>
              <a:ext uri="{FF2B5EF4-FFF2-40B4-BE49-F238E27FC236}">
                <a16:creationId xmlns:a16="http://schemas.microsoft.com/office/drawing/2014/main" id="{ACCA8FCD-297A-447D-AB99-F8F841FCDB1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8197" y="1700808"/>
            <a:ext cx="4422720" cy="4057846"/>
          </a:xfrm>
          <a:prstGeom prst="rect">
            <a:avLst/>
          </a:prstGeom>
        </p:spPr>
      </p:pic>
      <p:sp>
        <p:nvSpPr>
          <p:cNvPr id="8" name="TextBox 7">
            <a:extLst>
              <a:ext uri="{FF2B5EF4-FFF2-40B4-BE49-F238E27FC236}">
                <a16:creationId xmlns:a16="http://schemas.microsoft.com/office/drawing/2014/main" id="{537F49AB-6404-B74F-80B9-E9653F0E6F0B}"/>
              </a:ext>
            </a:extLst>
          </p:cNvPr>
          <p:cNvSpPr txBox="1"/>
          <p:nvPr/>
        </p:nvSpPr>
        <p:spPr>
          <a:xfrm>
            <a:off x="6312024" y="5404711"/>
            <a:ext cx="5328592" cy="292388"/>
          </a:xfrm>
          <a:prstGeom prst="rect">
            <a:avLst/>
          </a:prstGeom>
          <a:noFill/>
        </p:spPr>
        <p:txBody>
          <a:bodyPr wrap="square" rtlCol="0">
            <a:spAutoFit/>
          </a:bodyPr>
          <a:lstStyle/>
          <a:p>
            <a:r>
              <a:rPr lang="en-US" sz="1300" dirty="0">
                <a:solidFill>
                  <a:schemeClr val="tx1">
                    <a:lumMod val="85000"/>
                    <a:lumOff val="15000"/>
                  </a:schemeClr>
                </a:solidFill>
              </a:rPr>
              <a:t>Excerpt and image from </a:t>
            </a:r>
            <a:r>
              <a:rPr lang="en-US" sz="1300" i="1" dirty="0" err="1">
                <a:solidFill>
                  <a:schemeClr val="tx1">
                    <a:lumMod val="85000"/>
                    <a:lumOff val="15000"/>
                  </a:schemeClr>
                </a:solidFill>
              </a:rPr>
              <a:t>Sidereus</a:t>
            </a:r>
            <a:r>
              <a:rPr lang="en-US" sz="1300" i="1" dirty="0">
                <a:solidFill>
                  <a:schemeClr val="tx1">
                    <a:lumMod val="85000"/>
                    <a:lumOff val="15000"/>
                  </a:schemeClr>
                </a:solidFill>
              </a:rPr>
              <a:t> </a:t>
            </a:r>
            <a:r>
              <a:rPr lang="en-US" sz="1300" i="1" dirty="0" err="1">
                <a:solidFill>
                  <a:schemeClr val="tx1">
                    <a:lumMod val="85000"/>
                    <a:lumOff val="15000"/>
                  </a:schemeClr>
                </a:solidFill>
              </a:rPr>
              <a:t>Nuncius</a:t>
            </a:r>
            <a:r>
              <a:rPr lang="en-US" sz="1300" i="1" dirty="0">
                <a:solidFill>
                  <a:schemeClr val="tx1">
                    <a:lumMod val="85000"/>
                    <a:lumOff val="15000"/>
                  </a:schemeClr>
                </a:solidFill>
              </a:rPr>
              <a:t> </a:t>
            </a:r>
            <a:r>
              <a:rPr lang="en-US" sz="1300" dirty="0">
                <a:solidFill>
                  <a:schemeClr val="tx1">
                    <a:lumMod val="85000"/>
                    <a:lumOff val="15000"/>
                  </a:schemeClr>
                </a:solidFill>
              </a:rPr>
              <a:t>by Galileo Galilei</a:t>
            </a:r>
            <a:endParaRPr lang="en-SG" sz="1300" dirty="0">
              <a:solidFill>
                <a:schemeClr val="tx1">
                  <a:lumMod val="85000"/>
                  <a:lumOff val="15000"/>
                </a:schemeClr>
              </a:solidFill>
            </a:endParaRPr>
          </a:p>
        </p:txBody>
      </p:sp>
    </p:spTree>
    <p:extLst>
      <p:ext uri="{BB962C8B-B14F-4D97-AF65-F5344CB8AC3E}">
        <p14:creationId xmlns:p14="http://schemas.microsoft.com/office/powerpoint/2010/main" val="2427469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A5A1-7F81-5CED-E13C-547DFE2E279F}"/>
              </a:ext>
            </a:extLst>
          </p:cNvPr>
          <p:cNvSpPr>
            <a:spLocks noGrp="1"/>
          </p:cNvSpPr>
          <p:nvPr>
            <p:ph type="title"/>
          </p:nvPr>
        </p:nvSpPr>
        <p:spPr/>
        <p:txBody>
          <a:bodyPr/>
          <a:lstStyle/>
          <a:p>
            <a:pPr algn="l"/>
            <a:r>
              <a:rPr lang="en-US" sz="4400" dirty="0">
                <a:solidFill>
                  <a:schemeClr val="accent1"/>
                </a:solidFill>
                <a:ea typeface="Verdana" pitchFamily="34" charset="0"/>
                <a:cs typeface="Verdana" pitchFamily="34" charset="0"/>
              </a:rPr>
              <a:t>Galileo agrees with Da Vinci on “Earthshine”</a:t>
            </a:r>
            <a:endParaRPr lang="en-SG" dirty="0"/>
          </a:p>
        </p:txBody>
      </p:sp>
      <p:sp>
        <p:nvSpPr>
          <p:cNvPr id="4" name="Slide Number Placeholder 3">
            <a:extLst>
              <a:ext uri="{FF2B5EF4-FFF2-40B4-BE49-F238E27FC236}">
                <a16:creationId xmlns:a16="http://schemas.microsoft.com/office/drawing/2014/main" id="{46C13015-7124-B639-D399-D286699D9896}"/>
              </a:ext>
            </a:extLst>
          </p:cNvPr>
          <p:cNvSpPr>
            <a:spLocks noGrp="1"/>
          </p:cNvSpPr>
          <p:nvPr>
            <p:ph type="sldNum" sz="quarter" idx="12"/>
          </p:nvPr>
        </p:nvSpPr>
        <p:spPr/>
        <p:txBody>
          <a:bodyPr/>
          <a:lstStyle/>
          <a:p>
            <a:fld id="{7081BC99-F884-43C5-B753-915CEB8D5D35}" type="slidenum">
              <a:rPr lang="en-SG" smtClean="0"/>
              <a:pPr/>
              <a:t>39</a:t>
            </a:fld>
            <a:endParaRPr lang="en-SG"/>
          </a:p>
        </p:txBody>
      </p:sp>
      <p:pic>
        <p:nvPicPr>
          <p:cNvPr id="5" name="Picture 4">
            <a:extLst>
              <a:ext uri="{FF2B5EF4-FFF2-40B4-BE49-F238E27FC236}">
                <a16:creationId xmlns:a16="http://schemas.microsoft.com/office/drawing/2014/main" id="{7197DC8E-39B1-58E8-A0D2-24E48B6EA7BA}"/>
              </a:ext>
            </a:extLst>
          </p:cNvPr>
          <p:cNvPicPr>
            <a:picLocks noChangeAspect="1"/>
          </p:cNvPicPr>
          <p:nvPr/>
        </p:nvPicPr>
        <p:blipFill rotWithShape="1">
          <a:blip r:embed="rId2"/>
          <a:srcRect l="43875" t="26967" r="11017" b="27925"/>
          <a:stretch/>
        </p:blipFill>
        <p:spPr>
          <a:xfrm>
            <a:off x="1487488" y="2018803"/>
            <a:ext cx="3096344" cy="3096344"/>
          </a:xfrm>
          <a:prstGeom prst="rect">
            <a:avLst/>
          </a:prstGeom>
        </p:spPr>
      </p:pic>
      <p:sp>
        <p:nvSpPr>
          <p:cNvPr id="6" name="TextBox 5">
            <a:extLst>
              <a:ext uri="{FF2B5EF4-FFF2-40B4-BE49-F238E27FC236}">
                <a16:creationId xmlns:a16="http://schemas.microsoft.com/office/drawing/2014/main" id="{D4813497-B7C7-38FB-19F8-A179F96AF0E2}"/>
              </a:ext>
            </a:extLst>
          </p:cNvPr>
          <p:cNvSpPr txBox="1"/>
          <p:nvPr/>
        </p:nvSpPr>
        <p:spPr>
          <a:xfrm>
            <a:off x="5591944" y="1912676"/>
            <a:ext cx="5904655" cy="3308598"/>
          </a:xfrm>
          <a:prstGeom prst="rect">
            <a:avLst/>
          </a:prstGeom>
          <a:noFill/>
        </p:spPr>
        <p:txBody>
          <a:bodyPr wrap="square" rtlCol="0">
            <a:spAutoFit/>
          </a:bodyPr>
          <a:lstStyle/>
          <a:p>
            <a:pPr algn="just"/>
            <a:r>
              <a:rPr lang="en-US" sz="1900" dirty="0">
                <a:solidFill>
                  <a:schemeClr val="tx1">
                    <a:lumMod val="75000"/>
                    <a:lumOff val="25000"/>
                  </a:schemeClr>
                </a:solidFill>
              </a:rPr>
              <a:t>“</a:t>
            </a:r>
            <a:r>
              <a:rPr lang="en-US" sz="1900" dirty="0">
                <a:solidFill>
                  <a:schemeClr val="accent1"/>
                </a:solidFill>
              </a:rPr>
              <a:t>In an equal and grateful exchange the Earth pays back the Moon with light</a:t>
            </a:r>
            <a:r>
              <a:rPr lang="en-US" sz="1900" dirty="0">
                <a:solidFill>
                  <a:schemeClr val="tx1">
                    <a:lumMod val="75000"/>
                    <a:lumOff val="25000"/>
                  </a:schemeClr>
                </a:solidFill>
              </a:rPr>
              <a:t>... {Describes moon cycle at length} In this sequence, then, in alternative succession, the lunar light bestows upon us her monthly illuminations, now brighter, now weaker. But the </a:t>
            </a:r>
            <a:r>
              <a:rPr lang="en-US" sz="1900" dirty="0" err="1">
                <a:solidFill>
                  <a:schemeClr val="tx1">
                    <a:lumMod val="75000"/>
                    <a:lumOff val="25000"/>
                  </a:schemeClr>
                </a:solidFill>
              </a:rPr>
              <a:t>favour</a:t>
            </a:r>
            <a:r>
              <a:rPr lang="en-US" sz="1900" dirty="0">
                <a:solidFill>
                  <a:schemeClr val="tx1">
                    <a:lumMod val="75000"/>
                    <a:lumOff val="25000"/>
                  </a:schemeClr>
                </a:solidFill>
              </a:rPr>
              <a:t> is repaid by the Earth in like manner, </a:t>
            </a:r>
            <a:r>
              <a:rPr lang="en-US" sz="1900" dirty="0">
                <a:solidFill>
                  <a:schemeClr val="accent1"/>
                </a:solidFill>
              </a:rPr>
              <a:t>for when the Moon is found near the Sun around conjunction, she faces the entire surface of the hemisphere of the Earth… and receives reflected light from Earth.</a:t>
            </a:r>
            <a:r>
              <a:rPr lang="en-US" sz="1900" dirty="0">
                <a:solidFill>
                  <a:schemeClr val="tx1">
                    <a:lumMod val="75000"/>
                    <a:lumOff val="25000"/>
                  </a:schemeClr>
                </a:solidFill>
              </a:rPr>
              <a:t> </a:t>
            </a:r>
            <a:r>
              <a:rPr lang="en-US" sz="1900" dirty="0">
                <a:solidFill>
                  <a:schemeClr val="accent6"/>
                </a:solidFill>
              </a:rPr>
              <a:t>Because of this reflection, the inferior hemisphere of the Moon, although destitute of solar light, appears of considerable brightness</a:t>
            </a:r>
            <a:r>
              <a:rPr lang="en-US" sz="1900" dirty="0">
                <a:solidFill>
                  <a:schemeClr val="tx1">
                    <a:lumMod val="75000"/>
                    <a:lumOff val="25000"/>
                  </a:schemeClr>
                </a:solidFill>
              </a:rPr>
              <a:t>. </a:t>
            </a:r>
            <a:r>
              <a:rPr lang="en-US" sz="1900" dirty="0"/>
              <a:t>”</a:t>
            </a:r>
            <a:endParaRPr lang="en-SG" sz="1900" dirty="0"/>
          </a:p>
        </p:txBody>
      </p:sp>
      <p:sp>
        <p:nvSpPr>
          <p:cNvPr id="7" name="TextBox 6">
            <a:extLst>
              <a:ext uri="{FF2B5EF4-FFF2-40B4-BE49-F238E27FC236}">
                <a16:creationId xmlns:a16="http://schemas.microsoft.com/office/drawing/2014/main" id="{C8B5DAA0-8F79-A456-B27C-2B865D1BBF2A}"/>
              </a:ext>
            </a:extLst>
          </p:cNvPr>
          <p:cNvSpPr txBox="1"/>
          <p:nvPr/>
        </p:nvSpPr>
        <p:spPr>
          <a:xfrm>
            <a:off x="5619155" y="5434869"/>
            <a:ext cx="5328592" cy="292388"/>
          </a:xfrm>
          <a:prstGeom prst="rect">
            <a:avLst/>
          </a:prstGeom>
          <a:noFill/>
        </p:spPr>
        <p:txBody>
          <a:bodyPr wrap="square" rtlCol="0">
            <a:spAutoFit/>
          </a:bodyPr>
          <a:lstStyle/>
          <a:p>
            <a:r>
              <a:rPr lang="en-US" sz="1300" dirty="0">
                <a:solidFill>
                  <a:schemeClr val="tx1">
                    <a:lumMod val="85000"/>
                    <a:lumOff val="15000"/>
                  </a:schemeClr>
                </a:solidFill>
              </a:rPr>
              <a:t>Excerpt from </a:t>
            </a:r>
            <a:r>
              <a:rPr lang="en-US" sz="1300" i="1" dirty="0" err="1">
                <a:solidFill>
                  <a:schemeClr val="tx1">
                    <a:lumMod val="85000"/>
                    <a:lumOff val="15000"/>
                  </a:schemeClr>
                </a:solidFill>
              </a:rPr>
              <a:t>Sidereus</a:t>
            </a:r>
            <a:r>
              <a:rPr lang="en-US" sz="1300" i="1" dirty="0">
                <a:solidFill>
                  <a:schemeClr val="tx1">
                    <a:lumMod val="85000"/>
                    <a:lumOff val="15000"/>
                  </a:schemeClr>
                </a:solidFill>
              </a:rPr>
              <a:t> </a:t>
            </a:r>
            <a:r>
              <a:rPr lang="en-US" sz="1300" i="1" dirty="0" err="1">
                <a:solidFill>
                  <a:schemeClr val="tx1">
                    <a:lumMod val="85000"/>
                    <a:lumOff val="15000"/>
                  </a:schemeClr>
                </a:solidFill>
              </a:rPr>
              <a:t>Nuncius</a:t>
            </a:r>
            <a:r>
              <a:rPr lang="en-US" sz="1300" i="1" dirty="0">
                <a:solidFill>
                  <a:schemeClr val="tx1">
                    <a:lumMod val="85000"/>
                    <a:lumOff val="15000"/>
                  </a:schemeClr>
                </a:solidFill>
              </a:rPr>
              <a:t> </a:t>
            </a:r>
            <a:r>
              <a:rPr lang="en-US" sz="1300" dirty="0">
                <a:solidFill>
                  <a:schemeClr val="tx1">
                    <a:lumMod val="85000"/>
                    <a:lumOff val="15000"/>
                  </a:schemeClr>
                </a:solidFill>
              </a:rPr>
              <a:t>by Galileo Galilei</a:t>
            </a:r>
            <a:endParaRPr lang="en-SG" sz="1300" dirty="0">
              <a:solidFill>
                <a:schemeClr val="tx1">
                  <a:lumMod val="85000"/>
                  <a:lumOff val="15000"/>
                </a:schemeClr>
              </a:solidFill>
            </a:endParaRPr>
          </a:p>
        </p:txBody>
      </p:sp>
      <p:sp>
        <p:nvSpPr>
          <p:cNvPr id="8" name="TextBox 7">
            <a:extLst>
              <a:ext uri="{FF2B5EF4-FFF2-40B4-BE49-F238E27FC236}">
                <a16:creationId xmlns:a16="http://schemas.microsoft.com/office/drawing/2014/main" id="{2CEBE776-7695-2C27-4468-875EBBCCC415}"/>
              </a:ext>
            </a:extLst>
          </p:cNvPr>
          <p:cNvSpPr txBox="1"/>
          <p:nvPr/>
        </p:nvSpPr>
        <p:spPr>
          <a:xfrm>
            <a:off x="1415480" y="5418975"/>
            <a:ext cx="3168352" cy="292388"/>
          </a:xfrm>
          <a:prstGeom prst="rect">
            <a:avLst/>
          </a:prstGeom>
          <a:noFill/>
        </p:spPr>
        <p:txBody>
          <a:bodyPr wrap="square" rtlCol="0">
            <a:spAutoFit/>
          </a:bodyPr>
          <a:lstStyle/>
          <a:p>
            <a:r>
              <a:rPr lang="en-US" sz="1300" dirty="0">
                <a:solidFill>
                  <a:schemeClr val="tx1">
                    <a:lumMod val="85000"/>
                    <a:lumOff val="15000"/>
                  </a:schemeClr>
                </a:solidFill>
              </a:rPr>
              <a:t>Image: </a:t>
            </a:r>
            <a:r>
              <a:rPr lang="en-US" sz="1300" dirty="0" err="1">
                <a:solidFill>
                  <a:schemeClr val="tx1">
                    <a:lumMod val="85000"/>
                    <a:lumOff val="15000"/>
                  </a:schemeClr>
                </a:solidFill>
              </a:rPr>
              <a:t>WikiCommons</a:t>
            </a:r>
            <a:endParaRPr lang="en-SG" sz="1300" dirty="0">
              <a:solidFill>
                <a:schemeClr val="tx1">
                  <a:lumMod val="85000"/>
                  <a:lumOff val="15000"/>
                </a:schemeClr>
              </a:solidFill>
            </a:endParaRPr>
          </a:p>
        </p:txBody>
      </p:sp>
    </p:spTree>
    <p:extLst>
      <p:ext uri="{BB962C8B-B14F-4D97-AF65-F5344CB8AC3E}">
        <p14:creationId xmlns:p14="http://schemas.microsoft.com/office/powerpoint/2010/main" val="4094369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97D842-2EB4-49BE-B169-CB29EFA44A17}"/>
              </a:ext>
            </a:extLst>
          </p:cNvPr>
          <p:cNvSpPr txBox="1">
            <a:spLocks/>
          </p:cNvSpPr>
          <p:nvPr/>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Terminologies (pre-lesson homework)</a:t>
            </a:r>
          </a:p>
        </p:txBody>
      </p:sp>
      <p:sp>
        <p:nvSpPr>
          <p:cNvPr id="12" name="Slide Number Placeholder 11">
            <a:extLst>
              <a:ext uri="{FF2B5EF4-FFF2-40B4-BE49-F238E27FC236}">
                <a16:creationId xmlns:a16="http://schemas.microsoft.com/office/drawing/2014/main" id="{63C04CD6-8B6C-42DC-AF17-4B8A086B2E16}"/>
              </a:ext>
            </a:extLst>
          </p:cNvPr>
          <p:cNvSpPr>
            <a:spLocks noGrp="1"/>
          </p:cNvSpPr>
          <p:nvPr>
            <p:ph type="sldNum" sz="quarter" idx="12"/>
          </p:nvPr>
        </p:nvSpPr>
        <p:spPr/>
        <p:txBody>
          <a:bodyPr/>
          <a:lstStyle/>
          <a:p>
            <a:fld id="{7081BC99-F884-43C5-B753-915CEB8D5D35}" type="slidenum">
              <a:rPr lang="en-SG" smtClean="0"/>
              <a:pPr/>
              <a:t>4</a:t>
            </a:fld>
            <a:endParaRPr lang="en-SG"/>
          </a:p>
        </p:txBody>
      </p:sp>
      <p:graphicFrame>
        <p:nvGraphicFramePr>
          <p:cNvPr id="4" name="Table 4">
            <a:extLst>
              <a:ext uri="{FF2B5EF4-FFF2-40B4-BE49-F238E27FC236}">
                <a16:creationId xmlns:a16="http://schemas.microsoft.com/office/drawing/2014/main" id="{52DB4D33-6B70-884F-3195-0C83A0472BA1}"/>
              </a:ext>
            </a:extLst>
          </p:cNvPr>
          <p:cNvGraphicFramePr>
            <a:graphicFrameLocks noGrp="1"/>
          </p:cNvGraphicFramePr>
          <p:nvPr>
            <p:extLst>
              <p:ext uri="{D42A27DB-BD31-4B8C-83A1-F6EECF244321}">
                <p14:modId xmlns:p14="http://schemas.microsoft.com/office/powerpoint/2010/main" val="280393688"/>
              </p:ext>
            </p:extLst>
          </p:nvPr>
        </p:nvGraphicFramePr>
        <p:xfrm>
          <a:off x="983432" y="1571316"/>
          <a:ext cx="10297144" cy="4702534"/>
        </p:xfrm>
        <a:graphic>
          <a:graphicData uri="http://schemas.openxmlformats.org/drawingml/2006/table">
            <a:tbl>
              <a:tblPr bandRow="1">
                <a:tableStyleId>{68D230F3-CF80-4859-8CE7-A43EE81993B5}</a:tableStyleId>
              </a:tblPr>
              <a:tblGrid>
                <a:gridCol w="1656184">
                  <a:extLst>
                    <a:ext uri="{9D8B030D-6E8A-4147-A177-3AD203B41FA5}">
                      <a16:colId xmlns:a16="http://schemas.microsoft.com/office/drawing/2014/main" val="1687658166"/>
                    </a:ext>
                  </a:extLst>
                </a:gridCol>
                <a:gridCol w="8640960">
                  <a:extLst>
                    <a:ext uri="{9D8B030D-6E8A-4147-A177-3AD203B41FA5}">
                      <a16:colId xmlns:a16="http://schemas.microsoft.com/office/drawing/2014/main" val="1638595141"/>
                    </a:ext>
                  </a:extLst>
                </a:gridCol>
              </a:tblGrid>
              <a:tr h="417524">
                <a:tc>
                  <a:txBody>
                    <a:bodyPr/>
                    <a:lstStyle/>
                    <a:p>
                      <a:pPr>
                        <a:buFontTx/>
                        <a:buNone/>
                      </a:pPr>
                      <a:r>
                        <a:rPr lang="en-US" sz="1900" b="0" kern="1200" dirty="0">
                          <a:solidFill>
                            <a:schemeClr val="tx1">
                              <a:lumMod val="75000"/>
                              <a:lumOff val="25000"/>
                            </a:schemeClr>
                          </a:solidFill>
                          <a:effectLst/>
                          <a:latin typeface="+mn-lt"/>
                          <a:ea typeface="+mn-ea"/>
                          <a:cs typeface="+mn-cs"/>
                        </a:rPr>
                        <a:t>Local sky</a:t>
                      </a:r>
                      <a:endParaRPr lang="en-GB" sz="1900" dirty="0">
                        <a:solidFill>
                          <a:schemeClr val="tx1">
                            <a:lumMod val="75000"/>
                            <a:lumOff val="25000"/>
                          </a:schemeClr>
                        </a:solidFill>
                      </a:endParaRPr>
                    </a:p>
                  </a:txBody>
                  <a:tcPr/>
                </a:tc>
                <a:tc>
                  <a:txBody>
                    <a:bodyPr/>
                    <a:lstStyle/>
                    <a:p>
                      <a:r>
                        <a:rPr lang="en-US" sz="1900" b="0" kern="1200" dirty="0">
                          <a:solidFill>
                            <a:schemeClr val="tx1">
                              <a:lumMod val="75000"/>
                              <a:lumOff val="25000"/>
                            </a:schemeClr>
                          </a:solidFill>
                          <a:effectLst/>
                        </a:rPr>
                        <a:t>T</a:t>
                      </a:r>
                      <a:r>
                        <a:rPr lang="en-US" sz="1900" b="0" kern="1200" dirty="0">
                          <a:solidFill>
                            <a:schemeClr val="tx1">
                              <a:lumMod val="75000"/>
                              <a:lumOff val="25000"/>
                            </a:schemeClr>
                          </a:solidFill>
                          <a:effectLst/>
                          <a:latin typeface="+mn-lt"/>
                          <a:ea typeface="+mn-ea"/>
                          <a:cs typeface="+mn-cs"/>
                        </a:rPr>
                        <a:t>he visible portion of the sky from a particular observer's point of view. </a:t>
                      </a:r>
                      <a:endParaRPr lang="en-SG" sz="1900" b="0" kern="1200" dirty="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val="2073280197"/>
                  </a:ext>
                </a:extLst>
              </a:tr>
              <a:tr h="702325">
                <a:tc>
                  <a:txBody>
                    <a:bodyPr/>
                    <a:lstStyle/>
                    <a:p>
                      <a:r>
                        <a:rPr lang="en-US" sz="1900" b="0" kern="1200" dirty="0">
                          <a:solidFill>
                            <a:schemeClr val="accent1"/>
                          </a:solidFill>
                          <a:effectLst/>
                          <a:latin typeface="+mn-lt"/>
                          <a:ea typeface="+mn-ea"/>
                          <a:cs typeface="+mn-cs"/>
                        </a:rPr>
                        <a:t>Zenith</a:t>
                      </a:r>
                    </a:p>
                    <a:p>
                      <a:endParaRPr lang="en-US" sz="1900" b="0" kern="1200" dirty="0">
                        <a:solidFill>
                          <a:schemeClr val="accent1"/>
                        </a:solidFill>
                        <a:effectLst/>
                        <a:latin typeface="+mn-lt"/>
                        <a:ea typeface="+mn-ea"/>
                        <a:cs typeface="+mn-cs"/>
                      </a:endParaRPr>
                    </a:p>
                    <a:p>
                      <a:endParaRPr lang="en-SG" sz="1900" dirty="0">
                        <a:solidFill>
                          <a:schemeClr val="accent1"/>
                        </a:solidFill>
                      </a:endParaRPr>
                    </a:p>
                  </a:txBody>
                  <a:tcPr/>
                </a:tc>
                <a:tc>
                  <a:txBody>
                    <a:bodyPr/>
                    <a:lstStyle/>
                    <a:p>
                      <a:endParaRPr lang="en-US" sz="2300" b="0" kern="1200" dirty="0">
                        <a:solidFill>
                          <a:schemeClr val="accent1"/>
                        </a:solidFill>
                        <a:effectLst/>
                        <a:latin typeface="+mn-lt"/>
                        <a:ea typeface="+mn-ea"/>
                        <a:cs typeface="+mn-cs"/>
                      </a:endParaRPr>
                    </a:p>
                  </a:txBody>
                  <a:tcPr/>
                </a:tc>
                <a:extLst>
                  <a:ext uri="{0D108BD9-81ED-4DB2-BD59-A6C34878D82A}">
                    <a16:rowId xmlns:a16="http://schemas.microsoft.com/office/drawing/2014/main" val="2029164514"/>
                  </a:ext>
                </a:extLst>
              </a:tr>
              <a:tr h="0">
                <a:tc>
                  <a:txBody>
                    <a:bodyPr/>
                    <a:lstStyle/>
                    <a:p>
                      <a:r>
                        <a:rPr lang="en-US" sz="1900" b="0" kern="1200" dirty="0">
                          <a:solidFill>
                            <a:schemeClr val="tx1">
                              <a:lumMod val="75000"/>
                              <a:lumOff val="25000"/>
                            </a:schemeClr>
                          </a:solidFill>
                          <a:effectLst/>
                          <a:latin typeface="+mn-lt"/>
                          <a:ea typeface="+mn-ea"/>
                          <a:cs typeface="+mn-cs"/>
                        </a:rPr>
                        <a:t>Azimuth</a:t>
                      </a:r>
                    </a:p>
                    <a:p>
                      <a:endParaRPr lang="en-US" sz="1900" b="0" kern="1200" dirty="0">
                        <a:solidFill>
                          <a:schemeClr val="tx1">
                            <a:lumMod val="75000"/>
                            <a:lumOff val="25000"/>
                          </a:schemeClr>
                        </a:solidFill>
                        <a:effectLst/>
                        <a:latin typeface="+mn-lt"/>
                        <a:ea typeface="+mn-ea"/>
                        <a:cs typeface="+mn-cs"/>
                      </a:endParaRPr>
                    </a:p>
                    <a:p>
                      <a:endParaRPr lang="en-SG" sz="1900" dirty="0">
                        <a:solidFill>
                          <a:schemeClr val="tx1">
                            <a:lumMod val="75000"/>
                            <a:lumOff val="25000"/>
                          </a:schemeClr>
                        </a:solidFill>
                      </a:endParaRPr>
                    </a:p>
                  </a:txBody>
                  <a:tcPr/>
                </a:tc>
                <a:tc>
                  <a:txBody>
                    <a:bodyPr/>
                    <a:lstStyle/>
                    <a:p>
                      <a:endParaRPr lang="en-SG" sz="2300" b="0" kern="1200" dirty="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val="1959692942"/>
                  </a:ext>
                </a:extLst>
              </a:tr>
              <a:tr h="399048">
                <a:tc>
                  <a:txBody>
                    <a:bodyPr/>
                    <a:lstStyle/>
                    <a:p>
                      <a:r>
                        <a:rPr lang="en-US" sz="1900" b="0" kern="1200" dirty="0">
                          <a:solidFill>
                            <a:schemeClr val="accent1"/>
                          </a:solidFill>
                          <a:effectLst/>
                        </a:rPr>
                        <a:t>Altitude</a:t>
                      </a:r>
                    </a:p>
                    <a:p>
                      <a:endParaRPr lang="en-US" sz="1900" b="0" kern="1200" dirty="0">
                        <a:solidFill>
                          <a:schemeClr val="accent1"/>
                        </a:solidFill>
                        <a:effectLst/>
                      </a:endParaRPr>
                    </a:p>
                    <a:p>
                      <a:endParaRPr lang="en-SG" sz="1900" dirty="0">
                        <a:solidFill>
                          <a:schemeClr val="accent1"/>
                        </a:solidFill>
                      </a:endParaRPr>
                    </a:p>
                  </a:txBody>
                  <a:tcPr/>
                </a:tc>
                <a:tc>
                  <a:txBody>
                    <a:bodyPr/>
                    <a:lstStyle/>
                    <a:p>
                      <a:endParaRPr lang="en-US" sz="2300" dirty="0">
                        <a:solidFill>
                          <a:schemeClr val="accent1"/>
                        </a:solidFill>
                      </a:endParaRPr>
                    </a:p>
                    <a:p>
                      <a:endParaRPr lang="en-SG" sz="2300" dirty="0">
                        <a:solidFill>
                          <a:schemeClr val="accent1"/>
                        </a:solidFill>
                      </a:endParaRPr>
                    </a:p>
                  </a:txBody>
                  <a:tcPr/>
                </a:tc>
                <a:extLst>
                  <a:ext uri="{0D108BD9-81ED-4DB2-BD59-A6C34878D82A}">
                    <a16:rowId xmlns:a16="http://schemas.microsoft.com/office/drawing/2014/main" val="2257352792"/>
                  </a:ext>
                </a:extLst>
              </a:tr>
              <a:tr h="702325">
                <a:tc>
                  <a:txBody>
                    <a:bodyPr/>
                    <a:lstStyle/>
                    <a:p>
                      <a:r>
                        <a:rPr lang="en-US" sz="1900" b="0" kern="1200" dirty="0">
                          <a:solidFill>
                            <a:schemeClr val="tx1">
                              <a:lumMod val="75000"/>
                              <a:lumOff val="25000"/>
                            </a:schemeClr>
                          </a:solidFill>
                          <a:effectLst/>
                          <a:latin typeface="+mn-lt"/>
                          <a:ea typeface="+mn-ea"/>
                          <a:cs typeface="+mn-cs"/>
                        </a:rPr>
                        <a:t>Ecliptic</a:t>
                      </a:r>
                      <a:endParaRPr lang="en-SG" sz="1900" dirty="0">
                        <a:solidFill>
                          <a:schemeClr val="tx1">
                            <a:lumMod val="75000"/>
                            <a:lumOff val="25000"/>
                          </a:schemeClr>
                        </a:solidFill>
                      </a:endParaRPr>
                    </a:p>
                  </a:txBody>
                  <a:tcPr/>
                </a:tc>
                <a:tc>
                  <a:txBody>
                    <a:bodyPr/>
                    <a:lstStyle/>
                    <a:p>
                      <a:r>
                        <a:rPr lang="en-US" sz="1900" b="0" kern="1200" dirty="0">
                          <a:solidFill>
                            <a:schemeClr val="tx1">
                              <a:lumMod val="75000"/>
                              <a:lumOff val="25000"/>
                            </a:schemeClr>
                          </a:solidFill>
                          <a:effectLst/>
                          <a:latin typeface="+mn-lt"/>
                          <a:ea typeface="+mn-ea"/>
                          <a:cs typeface="+mn-cs"/>
                        </a:rPr>
                        <a:t>The apparent path of the Sun in the sky as seen from Earth over the course of a year. It is also the plane in which Earth orbits the Sun.</a:t>
                      </a:r>
                    </a:p>
                  </a:txBody>
                  <a:tcPr/>
                </a:tc>
                <a:extLst>
                  <a:ext uri="{0D108BD9-81ED-4DB2-BD59-A6C34878D82A}">
                    <a16:rowId xmlns:a16="http://schemas.microsoft.com/office/drawing/2014/main" val="3664334073"/>
                  </a:ext>
                </a:extLst>
              </a:tr>
              <a:tr h="702325">
                <a:tc>
                  <a:txBody>
                    <a:bodyPr/>
                    <a:lstStyle/>
                    <a:p>
                      <a:r>
                        <a:rPr lang="en-US" sz="1900" b="0" kern="1200" dirty="0">
                          <a:solidFill>
                            <a:schemeClr val="accent1"/>
                          </a:solidFill>
                          <a:effectLst/>
                          <a:latin typeface="+mn-lt"/>
                          <a:ea typeface="+mn-ea"/>
                          <a:cs typeface="+mn-cs"/>
                        </a:rPr>
                        <a:t>Arc-minute, arc-second </a:t>
                      </a:r>
                      <a:endParaRPr lang="en-SG" sz="1900" dirty="0">
                        <a:solidFill>
                          <a:schemeClr val="accent1"/>
                        </a:solidFill>
                      </a:endParaRPr>
                    </a:p>
                  </a:txBody>
                  <a:tcPr/>
                </a:tc>
                <a:tc>
                  <a:txBody>
                    <a:bodyPr/>
                    <a:lstStyle/>
                    <a:p>
                      <a:r>
                        <a:rPr lang="en-US" sz="1900" b="0" kern="1200" dirty="0">
                          <a:solidFill>
                            <a:schemeClr val="accent1"/>
                          </a:solidFill>
                          <a:effectLst/>
                          <a:latin typeface="+mn-lt"/>
                          <a:ea typeface="+mn-ea"/>
                          <a:cs typeface="+mn-cs"/>
                        </a:rPr>
                        <a:t>Units of angular measurement. One degree is divided into 60 arc-minutes (symbol: ') and each arc-minute is further divided into 60 arc-seconds (symbol: ").</a:t>
                      </a:r>
                    </a:p>
                  </a:txBody>
                  <a:tcPr/>
                </a:tc>
                <a:extLst>
                  <a:ext uri="{0D108BD9-81ED-4DB2-BD59-A6C34878D82A}">
                    <a16:rowId xmlns:a16="http://schemas.microsoft.com/office/drawing/2014/main" val="2330840627"/>
                  </a:ext>
                </a:extLst>
              </a:tr>
            </a:tbl>
          </a:graphicData>
        </a:graphic>
      </p:graphicFrame>
      <p:pic>
        <p:nvPicPr>
          <p:cNvPr id="2" name="Picture 1">
            <a:extLst>
              <a:ext uri="{FF2B5EF4-FFF2-40B4-BE49-F238E27FC236}">
                <a16:creationId xmlns:a16="http://schemas.microsoft.com/office/drawing/2014/main" id="{9567A9B8-C2C8-91EF-0113-019BD03A3011}"/>
              </a:ext>
            </a:extLst>
          </p:cNvPr>
          <p:cNvPicPr>
            <a:picLocks noChangeAspect="1"/>
          </p:cNvPicPr>
          <p:nvPr/>
        </p:nvPicPr>
        <p:blipFill>
          <a:blip r:embed="rId3"/>
          <a:stretch>
            <a:fillRect/>
          </a:stretch>
        </p:blipFill>
        <p:spPr>
          <a:xfrm>
            <a:off x="2855640" y="2041646"/>
            <a:ext cx="2880320" cy="2774707"/>
          </a:xfrm>
          <a:prstGeom prst="rect">
            <a:avLst/>
          </a:prstGeom>
        </p:spPr>
      </p:pic>
    </p:spTree>
    <p:extLst>
      <p:ext uri="{BB962C8B-B14F-4D97-AF65-F5344CB8AC3E}">
        <p14:creationId xmlns:p14="http://schemas.microsoft.com/office/powerpoint/2010/main" val="391944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3378AD-BCD0-4355-B6C6-CE0721F54CEB}"/>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US" sz="3700" dirty="0">
                <a:solidFill>
                  <a:schemeClr val="accent1"/>
                </a:solidFill>
                <a:ea typeface="Verdana" pitchFamily="34" charset="0"/>
                <a:cs typeface="Verdana" pitchFamily="34" charset="0"/>
              </a:rPr>
              <a:t>Galileo Galilei looks at Jupiter </a:t>
            </a:r>
            <a:r>
              <a:rPr lang="en-US" sz="3700" dirty="0">
                <a:ea typeface="Verdana" pitchFamily="34" charset="0"/>
                <a:cs typeface="Verdana" pitchFamily="34" charset="0"/>
              </a:rPr>
              <a:t>O</a:t>
            </a:r>
          </a:p>
        </p:txBody>
      </p:sp>
      <p:sp>
        <p:nvSpPr>
          <p:cNvPr id="2" name="Slide Number Placeholder 1">
            <a:extLst>
              <a:ext uri="{FF2B5EF4-FFF2-40B4-BE49-F238E27FC236}">
                <a16:creationId xmlns:a16="http://schemas.microsoft.com/office/drawing/2014/main" id="{D8ECB281-6D6E-4E44-BD97-B65E1E2892AE}"/>
              </a:ext>
            </a:extLst>
          </p:cNvPr>
          <p:cNvSpPr>
            <a:spLocks noGrp="1"/>
          </p:cNvSpPr>
          <p:nvPr>
            <p:ph type="sldNum" sz="quarter" idx="12"/>
          </p:nvPr>
        </p:nvSpPr>
        <p:spPr/>
        <p:txBody>
          <a:bodyPr/>
          <a:lstStyle/>
          <a:p>
            <a:fld id="{7081BC99-F884-43C5-B753-915CEB8D5D35}" type="slidenum">
              <a:rPr lang="en-SG" smtClean="0"/>
              <a:pPr/>
              <a:t>40</a:t>
            </a:fld>
            <a:endParaRPr lang="en-SG"/>
          </a:p>
        </p:txBody>
      </p:sp>
      <p:grpSp>
        <p:nvGrpSpPr>
          <p:cNvPr id="6" name="Group 5">
            <a:extLst>
              <a:ext uri="{FF2B5EF4-FFF2-40B4-BE49-F238E27FC236}">
                <a16:creationId xmlns:a16="http://schemas.microsoft.com/office/drawing/2014/main" id="{583E3D7B-D3F0-E9F6-36C2-A2E55304AC3D}"/>
              </a:ext>
            </a:extLst>
          </p:cNvPr>
          <p:cNvGrpSpPr/>
          <p:nvPr/>
        </p:nvGrpSpPr>
        <p:grpSpPr>
          <a:xfrm>
            <a:off x="1242864" y="1628800"/>
            <a:ext cx="6480720" cy="682625"/>
            <a:chOff x="1242864" y="1628800"/>
            <a:chExt cx="6480720" cy="682625"/>
          </a:xfrm>
        </p:grpSpPr>
        <p:sp>
          <p:nvSpPr>
            <p:cNvPr id="7" name="TextBox 6">
              <a:extLst>
                <a:ext uri="{FF2B5EF4-FFF2-40B4-BE49-F238E27FC236}">
                  <a16:creationId xmlns:a16="http://schemas.microsoft.com/office/drawing/2014/main" id="{98D320C6-8B4A-8AC4-80DD-B53AB8C4ABA4}"/>
                </a:ext>
              </a:extLst>
            </p:cNvPr>
            <p:cNvSpPr txBox="1"/>
            <p:nvPr/>
          </p:nvSpPr>
          <p:spPr>
            <a:xfrm>
              <a:off x="1242864" y="1772816"/>
              <a:ext cx="1512168" cy="446276"/>
            </a:xfrm>
            <a:prstGeom prst="rect">
              <a:avLst/>
            </a:prstGeom>
            <a:noFill/>
          </p:spPr>
          <p:txBody>
            <a:bodyPr wrap="square" rtlCol="0">
              <a:spAutoFit/>
            </a:bodyPr>
            <a:lstStyle/>
            <a:p>
              <a:pPr algn="r"/>
              <a:r>
                <a:rPr lang="en-US" sz="2300" dirty="0"/>
                <a:t>7 Jan 1610</a:t>
              </a:r>
              <a:endParaRPr lang="en-SG" sz="2300" dirty="0"/>
            </a:p>
          </p:txBody>
        </p:sp>
        <p:sp>
          <p:nvSpPr>
            <p:cNvPr id="8" name="TextBox 7">
              <a:extLst>
                <a:ext uri="{FF2B5EF4-FFF2-40B4-BE49-F238E27FC236}">
                  <a16:creationId xmlns:a16="http://schemas.microsoft.com/office/drawing/2014/main" id="{9AF6F16F-E3D2-B7B0-A3B9-F98500CDF059}"/>
                </a:ext>
              </a:extLst>
            </p:cNvPr>
            <p:cNvSpPr txBox="1"/>
            <p:nvPr/>
          </p:nvSpPr>
          <p:spPr>
            <a:xfrm>
              <a:off x="5851376" y="1628800"/>
              <a:ext cx="554360" cy="661720"/>
            </a:xfrm>
            <a:prstGeom prst="rect">
              <a:avLst/>
            </a:prstGeom>
            <a:noFill/>
          </p:spPr>
          <p:txBody>
            <a:bodyPr wrap="square" rtlCol="0">
              <a:spAutoFit/>
            </a:bodyPr>
            <a:lstStyle/>
            <a:p>
              <a:r>
                <a:rPr lang="en-US" sz="3700" dirty="0"/>
                <a:t>O</a:t>
              </a:r>
              <a:endParaRPr lang="en-SG" sz="3700" dirty="0"/>
            </a:p>
          </p:txBody>
        </p:sp>
        <p:sp>
          <p:nvSpPr>
            <p:cNvPr id="11" name="TextBox 10">
              <a:extLst>
                <a:ext uri="{FF2B5EF4-FFF2-40B4-BE49-F238E27FC236}">
                  <a16:creationId xmlns:a16="http://schemas.microsoft.com/office/drawing/2014/main" id="{A6831964-A780-E95E-02CD-1D6DB3799199}"/>
                </a:ext>
              </a:extLst>
            </p:cNvPr>
            <p:cNvSpPr txBox="1"/>
            <p:nvPr/>
          </p:nvSpPr>
          <p:spPr>
            <a:xfrm>
              <a:off x="4411216" y="1772816"/>
              <a:ext cx="1080120" cy="538609"/>
            </a:xfrm>
            <a:prstGeom prst="rect">
              <a:avLst/>
            </a:prstGeom>
            <a:noFill/>
          </p:spPr>
          <p:txBody>
            <a:bodyPr wrap="square" rtlCol="0">
              <a:spAutoFit/>
            </a:bodyPr>
            <a:lstStyle/>
            <a:p>
              <a:r>
                <a:rPr lang="en-US" sz="2900" dirty="0"/>
                <a:t>*</a:t>
              </a:r>
              <a:endParaRPr lang="en-SG" sz="2900" dirty="0"/>
            </a:p>
          </p:txBody>
        </p:sp>
        <p:sp>
          <p:nvSpPr>
            <p:cNvPr id="12" name="TextBox 11">
              <a:extLst>
                <a:ext uri="{FF2B5EF4-FFF2-40B4-BE49-F238E27FC236}">
                  <a16:creationId xmlns:a16="http://schemas.microsoft.com/office/drawing/2014/main" id="{18DEE2E0-960C-DF59-DEC3-A3E401C569A2}"/>
                </a:ext>
              </a:extLst>
            </p:cNvPr>
            <p:cNvSpPr txBox="1"/>
            <p:nvPr/>
          </p:nvSpPr>
          <p:spPr>
            <a:xfrm>
              <a:off x="5419328" y="1757871"/>
              <a:ext cx="529208" cy="538609"/>
            </a:xfrm>
            <a:prstGeom prst="rect">
              <a:avLst/>
            </a:prstGeom>
            <a:noFill/>
          </p:spPr>
          <p:txBody>
            <a:bodyPr wrap="square" rtlCol="0">
              <a:spAutoFit/>
            </a:bodyPr>
            <a:lstStyle/>
            <a:p>
              <a:r>
                <a:rPr lang="en-US" sz="2900" dirty="0"/>
                <a:t>*</a:t>
              </a:r>
              <a:endParaRPr lang="en-SG" sz="2900" dirty="0"/>
            </a:p>
          </p:txBody>
        </p:sp>
        <p:sp>
          <p:nvSpPr>
            <p:cNvPr id="20" name="TextBox 19">
              <a:extLst>
                <a:ext uri="{FF2B5EF4-FFF2-40B4-BE49-F238E27FC236}">
                  <a16:creationId xmlns:a16="http://schemas.microsoft.com/office/drawing/2014/main" id="{BB9F6ECB-7710-B0E7-5C3E-C99F07DFD717}"/>
                </a:ext>
              </a:extLst>
            </p:cNvPr>
            <p:cNvSpPr txBox="1"/>
            <p:nvPr/>
          </p:nvSpPr>
          <p:spPr>
            <a:xfrm>
              <a:off x="6643464" y="1772816"/>
              <a:ext cx="1080120" cy="538609"/>
            </a:xfrm>
            <a:prstGeom prst="rect">
              <a:avLst/>
            </a:prstGeom>
            <a:noFill/>
          </p:spPr>
          <p:txBody>
            <a:bodyPr wrap="square" rtlCol="0">
              <a:spAutoFit/>
            </a:bodyPr>
            <a:lstStyle/>
            <a:p>
              <a:r>
                <a:rPr lang="en-US" sz="2900" dirty="0"/>
                <a:t>*</a:t>
              </a:r>
              <a:endParaRPr lang="en-SG" sz="2900" dirty="0"/>
            </a:p>
          </p:txBody>
        </p:sp>
      </p:grpSp>
      <p:grpSp>
        <p:nvGrpSpPr>
          <p:cNvPr id="5" name="Group 4">
            <a:extLst>
              <a:ext uri="{FF2B5EF4-FFF2-40B4-BE49-F238E27FC236}">
                <a16:creationId xmlns:a16="http://schemas.microsoft.com/office/drawing/2014/main" id="{A29DEE31-68A3-CE87-9F74-978953D85F63}"/>
              </a:ext>
            </a:extLst>
          </p:cNvPr>
          <p:cNvGrpSpPr/>
          <p:nvPr/>
        </p:nvGrpSpPr>
        <p:grpSpPr>
          <a:xfrm>
            <a:off x="1242864" y="2396190"/>
            <a:ext cx="7157392" cy="815400"/>
            <a:chOff x="1242864" y="2396190"/>
            <a:chExt cx="7157392" cy="815400"/>
          </a:xfrm>
        </p:grpSpPr>
        <p:sp>
          <p:nvSpPr>
            <p:cNvPr id="30" name="TextBox 29">
              <a:extLst>
                <a:ext uri="{FF2B5EF4-FFF2-40B4-BE49-F238E27FC236}">
                  <a16:creationId xmlns:a16="http://schemas.microsoft.com/office/drawing/2014/main" id="{750DE158-A1B1-EDBF-3B26-64B6CD122FC8}"/>
                </a:ext>
              </a:extLst>
            </p:cNvPr>
            <p:cNvSpPr txBox="1"/>
            <p:nvPr/>
          </p:nvSpPr>
          <p:spPr>
            <a:xfrm>
              <a:off x="5851376" y="2396190"/>
              <a:ext cx="554360" cy="661720"/>
            </a:xfrm>
            <a:prstGeom prst="rect">
              <a:avLst/>
            </a:prstGeom>
            <a:noFill/>
          </p:spPr>
          <p:txBody>
            <a:bodyPr wrap="square" rtlCol="0">
              <a:spAutoFit/>
            </a:bodyPr>
            <a:lstStyle/>
            <a:p>
              <a:r>
                <a:rPr lang="en-US" sz="3700" dirty="0"/>
                <a:t>O</a:t>
              </a:r>
              <a:endParaRPr lang="en-SG" sz="3700" dirty="0"/>
            </a:p>
          </p:txBody>
        </p:sp>
        <p:sp>
          <p:nvSpPr>
            <p:cNvPr id="31" name="TextBox 30">
              <a:extLst>
                <a:ext uri="{FF2B5EF4-FFF2-40B4-BE49-F238E27FC236}">
                  <a16:creationId xmlns:a16="http://schemas.microsoft.com/office/drawing/2014/main" id="{804C707A-DFE4-D154-C48D-F81A3892BFA6}"/>
                </a:ext>
              </a:extLst>
            </p:cNvPr>
            <p:cNvSpPr txBox="1"/>
            <p:nvPr/>
          </p:nvSpPr>
          <p:spPr>
            <a:xfrm>
              <a:off x="7320136" y="2572495"/>
              <a:ext cx="1080120" cy="445132"/>
            </a:xfrm>
            <a:prstGeom prst="rect">
              <a:avLst/>
            </a:prstGeom>
            <a:noFill/>
          </p:spPr>
          <p:txBody>
            <a:bodyPr wrap="square" rtlCol="0">
              <a:spAutoFit/>
            </a:bodyPr>
            <a:lstStyle/>
            <a:p>
              <a:r>
                <a:rPr lang="en-US" sz="2900" dirty="0"/>
                <a:t>*</a:t>
              </a:r>
              <a:endParaRPr lang="en-SG" sz="2900" dirty="0"/>
            </a:p>
          </p:txBody>
        </p:sp>
        <p:sp>
          <p:nvSpPr>
            <p:cNvPr id="32" name="TextBox 31">
              <a:extLst>
                <a:ext uri="{FF2B5EF4-FFF2-40B4-BE49-F238E27FC236}">
                  <a16:creationId xmlns:a16="http://schemas.microsoft.com/office/drawing/2014/main" id="{A69A8A3A-C159-731A-C4BC-C9E8571994C1}"/>
                </a:ext>
              </a:extLst>
            </p:cNvPr>
            <p:cNvSpPr txBox="1"/>
            <p:nvPr/>
          </p:nvSpPr>
          <p:spPr>
            <a:xfrm>
              <a:off x="6402288" y="2557996"/>
              <a:ext cx="529208" cy="445132"/>
            </a:xfrm>
            <a:prstGeom prst="rect">
              <a:avLst/>
            </a:prstGeom>
            <a:noFill/>
          </p:spPr>
          <p:txBody>
            <a:bodyPr wrap="square" rtlCol="0">
              <a:spAutoFit/>
            </a:bodyPr>
            <a:lstStyle/>
            <a:p>
              <a:r>
                <a:rPr lang="en-US" sz="2900" dirty="0"/>
                <a:t>*</a:t>
              </a:r>
              <a:endParaRPr lang="en-SG" sz="2900" dirty="0"/>
            </a:p>
          </p:txBody>
        </p:sp>
        <p:sp>
          <p:nvSpPr>
            <p:cNvPr id="33" name="TextBox 32">
              <a:extLst>
                <a:ext uri="{FF2B5EF4-FFF2-40B4-BE49-F238E27FC236}">
                  <a16:creationId xmlns:a16="http://schemas.microsoft.com/office/drawing/2014/main" id="{2BD21745-9CBA-65C0-292F-51DA7F52AE26}"/>
                </a:ext>
              </a:extLst>
            </p:cNvPr>
            <p:cNvSpPr txBox="1"/>
            <p:nvPr/>
          </p:nvSpPr>
          <p:spPr>
            <a:xfrm>
              <a:off x="6859488" y="2559873"/>
              <a:ext cx="792088" cy="651717"/>
            </a:xfrm>
            <a:prstGeom prst="rect">
              <a:avLst/>
            </a:prstGeom>
            <a:noFill/>
          </p:spPr>
          <p:txBody>
            <a:bodyPr wrap="square" rtlCol="0">
              <a:spAutoFit/>
            </a:bodyPr>
            <a:lstStyle/>
            <a:p>
              <a:r>
                <a:rPr lang="en-US" sz="2900" dirty="0"/>
                <a:t>*</a:t>
              </a:r>
              <a:endParaRPr lang="en-SG" sz="2900" dirty="0"/>
            </a:p>
          </p:txBody>
        </p:sp>
        <p:sp>
          <p:nvSpPr>
            <p:cNvPr id="50" name="TextBox 49">
              <a:extLst>
                <a:ext uri="{FF2B5EF4-FFF2-40B4-BE49-F238E27FC236}">
                  <a16:creationId xmlns:a16="http://schemas.microsoft.com/office/drawing/2014/main" id="{728B5536-826D-FC60-58DD-B443F29AC87F}"/>
                </a:ext>
              </a:extLst>
            </p:cNvPr>
            <p:cNvSpPr txBox="1"/>
            <p:nvPr/>
          </p:nvSpPr>
          <p:spPr>
            <a:xfrm>
              <a:off x="1242864" y="2550676"/>
              <a:ext cx="1512168" cy="446276"/>
            </a:xfrm>
            <a:prstGeom prst="rect">
              <a:avLst/>
            </a:prstGeom>
            <a:noFill/>
          </p:spPr>
          <p:txBody>
            <a:bodyPr wrap="square" rtlCol="0">
              <a:spAutoFit/>
            </a:bodyPr>
            <a:lstStyle/>
            <a:p>
              <a:pPr algn="r"/>
              <a:r>
                <a:rPr lang="en-US" sz="2300" dirty="0"/>
                <a:t>8 Jan 1610</a:t>
              </a:r>
              <a:endParaRPr lang="en-SG" sz="2300" dirty="0"/>
            </a:p>
          </p:txBody>
        </p:sp>
      </p:grpSp>
      <p:grpSp>
        <p:nvGrpSpPr>
          <p:cNvPr id="10" name="Group 9">
            <a:extLst>
              <a:ext uri="{FF2B5EF4-FFF2-40B4-BE49-F238E27FC236}">
                <a16:creationId xmlns:a16="http://schemas.microsoft.com/office/drawing/2014/main" id="{A3148649-00ED-BF0E-5FBE-8782EADA2B39}"/>
              </a:ext>
            </a:extLst>
          </p:cNvPr>
          <p:cNvGrpSpPr/>
          <p:nvPr/>
        </p:nvGrpSpPr>
        <p:grpSpPr>
          <a:xfrm>
            <a:off x="1102986" y="3238434"/>
            <a:ext cx="5297669" cy="682625"/>
            <a:chOff x="1102986" y="3238434"/>
            <a:chExt cx="5297669" cy="682625"/>
          </a:xfrm>
        </p:grpSpPr>
        <p:sp>
          <p:nvSpPr>
            <p:cNvPr id="34" name="TextBox 33">
              <a:extLst>
                <a:ext uri="{FF2B5EF4-FFF2-40B4-BE49-F238E27FC236}">
                  <a16:creationId xmlns:a16="http://schemas.microsoft.com/office/drawing/2014/main" id="{AA565E9A-403E-DE68-6CBC-1582B509CF40}"/>
                </a:ext>
              </a:extLst>
            </p:cNvPr>
            <p:cNvSpPr txBox="1"/>
            <p:nvPr/>
          </p:nvSpPr>
          <p:spPr>
            <a:xfrm>
              <a:off x="5846295" y="3238434"/>
              <a:ext cx="554360" cy="661720"/>
            </a:xfrm>
            <a:prstGeom prst="rect">
              <a:avLst/>
            </a:prstGeom>
            <a:noFill/>
          </p:spPr>
          <p:txBody>
            <a:bodyPr wrap="square" rtlCol="0">
              <a:spAutoFit/>
            </a:bodyPr>
            <a:lstStyle/>
            <a:p>
              <a:r>
                <a:rPr lang="en-US" sz="3700" dirty="0"/>
                <a:t>O</a:t>
              </a:r>
              <a:endParaRPr lang="en-SG" sz="3700" dirty="0"/>
            </a:p>
          </p:txBody>
        </p:sp>
        <p:sp>
          <p:nvSpPr>
            <p:cNvPr id="35" name="TextBox 34">
              <a:extLst>
                <a:ext uri="{FF2B5EF4-FFF2-40B4-BE49-F238E27FC236}">
                  <a16:creationId xmlns:a16="http://schemas.microsoft.com/office/drawing/2014/main" id="{FA59AB71-386E-5827-FE2F-B7998D75E947}"/>
                </a:ext>
              </a:extLst>
            </p:cNvPr>
            <p:cNvSpPr txBox="1"/>
            <p:nvPr/>
          </p:nvSpPr>
          <p:spPr>
            <a:xfrm>
              <a:off x="4954492" y="3382450"/>
              <a:ext cx="550912" cy="538609"/>
            </a:xfrm>
            <a:prstGeom prst="rect">
              <a:avLst/>
            </a:prstGeom>
            <a:noFill/>
          </p:spPr>
          <p:txBody>
            <a:bodyPr wrap="square" rtlCol="0">
              <a:spAutoFit/>
            </a:bodyPr>
            <a:lstStyle/>
            <a:p>
              <a:r>
                <a:rPr lang="en-US" sz="2900" dirty="0"/>
                <a:t>*</a:t>
              </a:r>
              <a:endParaRPr lang="en-SG" sz="2900" dirty="0"/>
            </a:p>
          </p:txBody>
        </p:sp>
        <p:sp>
          <p:nvSpPr>
            <p:cNvPr id="36" name="TextBox 35">
              <a:extLst>
                <a:ext uri="{FF2B5EF4-FFF2-40B4-BE49-F238E27FC236}">
                  <a16:creationId xmlns:a16="http://schemas.microsoft.com/office/drawing/2014/main" id="{78F15810-FBB3-F38E-87C4-BB0B4541B239}"/>
                </a:ext>
              </a:extLst>
            </p:cNvPr>
            <p:cNvSpPr txBox="1"/>
            <p:nvPr/>
          </p:nvSpPr>
          <p:spPr>
            <a:xfrm>
              <a:off x="5414247" y="3367505"/>
              <a:ext cx="529208" cy="445132"/>
            </a:xfrm>
            <a:prstGeom prst="rect">
              <a:avLst/>
            </a:prstGeom>
            <a:noFill/>
          </p:spPr>
          <p:txBody>
            <a:bodyPr wrap="square" rtlCol="0">
              <a:spAutoFit/>
            </a:bodyPr>
            <a:lstStyle/>
            <a:p>
              <a:r>
                <a:rPr lang="en-US" sz="2900" dirty="0"/>
                <a:t>*</a:t>
              </a:r>
              <a:endParaRPr lang="en-SG" sz="2900" dirty="0"/>
            </a:p>
          </p:txBody>
        </p:sp>
        <p:sp>
          <p:nvSpPr>
            <p:cNvPr id="51" name="TextBox 50">
              <a:extLst>
                <a:ext uri="{FF2B5EF4-FFF2-40B4-BE49-F238E27FC236}">
                  <a16:creationId xmlns:a16="http://schemas.microsoft.com/office/drawing/2014/main" id="{C222A37B-D2F5-34C6-3289-B2FC90C5AA51}"/>
                </a:ext>
              </a:extLst>
            </p:cNvPr>
            <p:cNvSpPr txBox="1"/>
            <p:nvPr/>
          </p:nvSpPr>
          <p:spPr>
            <a:xfrm>
              <a:off x="1102986" y="3358500"/>
              <a:ext cx="1675384" cy="446276"/>
            </a:xfrm>
            <a:prstGeom prst="rect">
              <a:avLst/>
            </a:prstGeom>
            <a:noFill/>
          </p:spPr>
          <p:txBody>
            <a:bodyPr wrap="square" rtlCol="0">
              <a:spAutoFit/>
            </a:bodyPr>
            <a:lstStyle/>
            <a:p>
              <a:pPr algn="r"/>
              <a:r>
                <a:rPr lang="en-US" sz="2300" dirty="0"/>
                <a:t>10 Jan 1610</a:t>
              </a:r>
              <a:endParaRPr lang="en-SG" sz="2300" dirty="0"/>
            </a:p>
          </p:txBody>
        </p:sp>
      </p:grpSp>
      <p:grpSp>
        <p:nvGrpSpPr>
          <p:cNvPr id="13" name="Group 12">
            <a:extLst>
              <a:ext uri="{FF2B5EF4-FFF2-40B4-BE49-F238E27FC236}">
                <a16:creationId xmlns:a16="http://schemas.microsoft.com/office/drawing/2014/main" id="{D98A56EC-D901-43BB-5359-0293FEE83F60}"/>
              </a:ext>
            </a:extLst>
          </p:cNvPr>
          <p:cNvGrpSpPr/>
          <p:nvPr/>
        </p:nvGrpSpPr>
        <p:grpSpPr>
          <a:xfrm>
            <a:off x="1026840" y="4053280"/>
            <a:ext cx="5373815" cy="682625"/>
            <a:chOff x="1026840" y="4053280"/>
            <a:chExt cx="5373815" cy="682625"/>
          </a:xfrm>
        </p:grpSpPr>
        <p:sp>
          <p:nvSpPr>
            <p:cNvPr id="38" name="TextBox 37">
              <a:extLst>
                <a:ext uri="{FF2B5EF4-FFF2-40B4-BE49-F238E27FC236}">
                  <a16:creationId xmlns:a16="http://schemas.microsoft.com/office/drawing/2014/main" id="{C7B68753-3E81-FE7F-45A4-9CC1C7D43BF2}"/>
                </a:ext>
              </a:extLst>
            </p:cNvPr>
            <p:cNvSpPr txBox="1"/>
            <p:nvPr/>
          </p:nvSpPr>
          <p:spPr>
            <a:xfrm>
              <a:off x="5846295" y="4053280"/>
              <a:ext cx="554360" cy="661720"/>
            </a:xfrm>
            <a:prstGeom prst="rect">
              <a:avLst/>
            </a:prstGeom>
            <a:noFill/>
          </p:spPr>
          <p:txBody>
            <a:bodyPr wrap="square" rtlCol="0">
              <a:spAutoFit/>
            </a:bodyPr>
            <a:lstStyle/>
            <a:p>
              <a:r>
                <a:rPr lang="en-US" sz="3700" dirty="0"/>
                <a:t>O</a:t>
              </a:r>
              <a:endParaRPr lang="en-SG" sz="3700" dirty="0"/>
            </a:p>
          </p:txBody>
        </p:sp>
        <p:sp>
          <p:nvSpPr>
            <p:cNvPr id="39" name="TextBox 38">
              <a:extLst>
                <a:ext uri="{FF2B5EF4-FFF2-40B4-BE49-F238E27FC236}">
                  <a16:creationId xmlns:a16="http://schemas.microsoft.com/office/drawing/2014/main" id="{B03F0BC8-8E41-3B57-139C-C88662DD0FAC}"/>
                </a:ext>
              </a:extLst>
            </p:cNvPr>
            <p:cNvSpPr txBox="1"/>
            <p:nvPr/>
          </p:nvSpPr>
          <p:spPr>
            <a:xfrm>
              <a:off x="4520347" y="4197296"/>
              <a:ext cx="581145" cy="538609"/>
            </a:xfrm>
            <a:prstGeom prst="rect">
              <a:avLst/>
            </a:prstGeom>
            <a:noFill/>
          </p:spPr>
          <p:txBody>
            <a:bodyPr wrap="square" rtlCol="0">
              <a:spAutoFit/>
            </a:bodyPr>
            <a:lstStyle/>
            <a:p>
              <a:r>
                <a:rPr lang="en-US" sz="2900" dirty="0"/>
                <a:t>*</a:t>
              </a:r>
              <a:endParaRPr lang="en-SG" sz="2900" dirty="0"/>
            </a:p>
          </p:txBody>
        </p:sp>
        <p:sp>
          <p:nvSpPr>
            <p:cNvPr id="40" name="TextBox 39">
              <a:extLst>
                <a:ext uri="{FF2B5EF4-FFF2-40B4-BE49-F238E27FC236}">
                  <a16:creationId xmlns:a16="http://schemas.microsoft.com/office/drawing/2014/main" id="{C92BF19B-B55C-22BE-A8CB-6D5C64119445}"/>
                </a:ext>
              </a:extLst>
            </p:cNvPr>
            <p:cNvSpPr txBox="1"/>
            <p:nvPr/>
          </p:nvSpPr>
          <p:spPr>
            <a:xfrm>
              <a:off x="4987280" y="4182351"/>
              <a:ext cx="529208" cy="445132"/>
            </a:xfrm>
            <a:prstGeom prst="rect">
              <a:avLst/>
            </a:prstGeom>
            <a:noFill/>
          </p:spPr>
          <p:txBody>
            <a:bodyPr wrap="square" rtlCol="0">
              <a:spAutoFit/>
            </a:bodyPr>
            <a:lstStyle/>
            <a:p>
              <a:r>
                <a:rPr lang="en-US" sz="2900" dirty="0"/>
                <a:t>*</a:t>
              </a:r>
              <a:endParaRPr lang="en-SG" sz="2900" dirty="0"/>
            </a:p>
          </p:txBody>
        </p:sp>
        <p:sp>
          <p:nvSpPr>
            <p:cNvPr id="52" name="TextBox 51">
              <a:extLst>
                <a:ext uri="{FF2B5EF4-FFF2-40B4-BE49-F238E27FC236}">
                  <a16:creationId xmlns:a16="http://schemas.microsoft.com/office/drawing/2014/main" id="{EBAE9914-48B5-7541-72FF-9617E09C413F}"/>
                </a:ext>
              </a:extLst>
            </p:cNvPr>
            <p:cNvSpPr txBox="1"/>
            <p:nvPr/>
          </p:nvSpPr>
          <p:spPr>
            <a:xfrm>
              <a:off x="1026840" y="4163148"/>
              <a:ext cx="1751530" cy="446276"/>
            </a:xfrm>
            <a:prstGeom prst="rect">
              <a:avLst/>
            </a:prstGeom>
            <a:noFill/>
          </p:spPr>
          <p:txBody>
            <a:bodyPr wrap="square" rtlCol="0">
              <a:spAutoFit/>
            </a:bodyPr>
            <a:lstStyle/>
            <a:p>
              <a:pPr algn="r"/>
              <a:r>
                <a:rPr lang="en-US" sz="2300" dirty="0"/>
                <a:t>11 Jan 1610</a:t>
              </a:r>
              <a:endParaRPr lang="en-SG" sz="2300" dirty="0"/>
            </a:p>
          </p:txBody>
        </p:sp>
      </p:grpSp>
      <p:grpSp>
        <p:nvGrpSpPr>
          <p:cNvPr id="14" name="Group 13">
            <a:extLst>
              <a:ext uri="{FF2B5EF4-FFF2-40B4-BE49-F238E27FC236}">
                <a16:creationId xmlns:a16="http://schemas.microsoft.com/office/drawing/2014/main" id="{332E5F05-D152-3B31-0B17-05E3B211006B}"/>
              </a:ext>
            </a:extLst>
          </p:cNvPr>
          <p:cNvGrpSpPr/>
          <p:nvPr/>
        </p:nvGrpSpPr>
        <p:grpSpPr>
          <a:xfrm>
            <a:off x="1120044" y="4858587"/>
            <a:ext cx="5962364" cy="724829"/>
            <a:chOff x="1120044" y="4858587"/>
            <a:chExt cx="5962364" cy="724829"/>
          </a:xfrm>
        </p:grpSpPr>
        <p:sp>
          <p:nvSpPr>
            <p:cNvPr id="42" name="TextBox 41">
              <a:extLst>
                <a:ext uri="{FF2B5EF4-FFF2-40B4-BE49-F238E27FC236}">
                  <a16:creationId xmlns:a16="http://schemas.microsoft.com/office/drawing/2014/main" id="{6FD039D5-DB1A-6C99-A3E1-3B9C526C3A7B}"/>
                </a:ext>
              </a:extLst>
            </p:cNvPr>
            <p:cNvSpPr txBox="1"/>
            <p:nvPr/>
          </p:nvSpPr>
          <p:spPr>
            <a:xfrm>
              <a:off x="5846295" y="4858587"/>
              <a:ext cx="554360" cy="661720"/>
            </a:xfrm>
            <a:prstGeom prst="rect">
              <a:avLst/>
            </a:prstGeom>
            <a:noFill/>
          </p:spPr>
          <p:txBody>
            <a:bodyPr wrap="square" rtlCol="0">
              <a:spAutoFit/>
            </a:bodyPr>
            <a:lstStyle/>
            <a:p>
              <a:r>
                <a:rPr lang="en-US" sz="3700" dirty="0"/>
                <a:t>O</a:t>
              </a:r>
              <a:endParaRPr lang="en-SG" sz="3700" dirty="0"/>
            </a:p>
          </p:txBody>
        </p:sp>
        <p:sp>
          <p:nvSpPr>
            <p:cNvPr id="43" name="TextBox 42">
              <a:extLst>
                <a:ext uri="{FF2B5EF4-FFF2-40B4-BE49-F238E27FC236}">
                  <a16:creationId xmlns:a16="http://schemas.microsoft.com/office/drawing/2014/main" id="{4B8B7FD5-D0FC-4D3A-6D44-57784C90A4CE}"/>
                </a:ext>
              </a:extLst>
            </p:cNvPr>
            <p:cNvSpPr txBox="1"/>
            <p:nvPr/>
          </p:nvSpPr>
          <p:spPr>
            <a:xfrm flipH="1">
              <a:off x="5294926" y="5002854"/>
              <a:ext cx="426966" cy="538609"/>
            </a:xfrm>
            <a:prstGeom prst="rect">
              <a:avLst/>
            </a:prstGeom>
            <a:noFill/>
          </p:spPr>
          <p:txBody>
            <a:bodyPr wrap="square" rtlCol="0">
              <a:spAutoFit/>
            </a:bodyPr>
            <a:lstStyle/>
            <a:p>
              <a:r>
                <a:rPr lang="en-US" sz="2900" dirty="0"/>
                <a:t>*</a:t>
              </a:r>
              <a:endParaRPr lang="en-SG" sz="2900" dirty="0"/>
            </a:p>
          </p:txBody>
        </p:sp>
        <p:sp>
          <p:nvSpPr>
            <p:cNvPr id="44" name="TextBox 43">
              <a:extLst>
                <a:ext uri="{FF2B5EF4-FFF2-40B4-BE49-F238E27FC236}">
                  <a16:creationId xmlns:a16="http://schemas.microsoft.com/office/drawing/2014/main" id="{94797A3A-DD12-8B6E-583F-50470EEA9583}"/>
                </a:ext>
              </a:extLst>
            </p:cNvPr>
            <p:cNvSpPr txBox="1"/>
            <p:nvPr/>
          </p:nvSpPr>
          <p:spPr>
            <a:xfrm>
              <a:off x="5711639" y="5109804"/>
              <a:ext cx="529208" cy="384721"/>
            </a:xfrm>
            <a:prstGeom prst="rect">
              <a:avLst/>
            </a:prstGeom>
            <a:noFill/>
          </p:spPr>
          <p:txBody>
            <a:bodyPr wrap="square" rtlCol="0">
              <a:spAutoFit/>
            </a:bodyPr>
            <a:lstStyle/>
            <a:p>
              <a:r>
                <a:rPr lang="en-US" sz="1900" dirty="0"/>
                <a:t>*</a:t>
              </a:r>
              <a:endParaRPr lang="en-SG" sz="1900" dirty="0"/>
            </a:p>
          </p:txBody>
        </p:sp>
        <p:sp>
          <p:nvSpPr>
            <p:cNvPr id="45" name="TextBox 44">
              <a:extLst>
                <a:ext uri="{FF2B5EF4-FFF2-40B4-BE49-F238E27FC236}">
                  <a16:creationId xmlns:a16="http://schemas.microsoft.com/office/drawing/2014/main" id="{7B84C54C-3B96-CFE5-4C39-E4A64C4D3709}"/>
                </a:ext>
              </a:extLst>
            </p:cNvPr>
            <p:cNvSpPr txBox="1"/>
            <p:nvPr/>
          </p:nvSpPr>
          <p:spPr>
            <a:xfrm>
              <a:off x="6528048" y="5044807"/>
              <a:ext cx="554360" cy="538609"/>
            </a:xfrm>
            <a:prstGeom prst="rect">
              <a:avLst/>
            </a:prstGeom>
            <a:noFill/>
          </p:spPr>
          <p:txBody>
            <a:bodyPr wrap="square" rtlCol="0">
              <a:spAutoFit/>
            </a:bodyPr>
            <a:lstStyle/>
            <a:p>
              <a:r>
                <a:rPr lang="en-US" sz="2900" dirty="0"/>
                <a:t>*</a:t>
              </a:r>
              <a:endParaRPr lang="en-SG" sz="2900" dirty="0"/>
            </a:p>
          </p:txBody>
        </p:sp>
        <p:sp>
          <p:nvSpPr>
            <p:cNvPr id="53" name="TextBox 52">
              <a:extLst>
                <a:ext uri="{FF2B5EF4-FFF2-40B4-BE49-F238E27FC236}">
                  <a16:creationId xmlns:a16="http://schemas.microsoft.com/office/drawing/2014/main" id="{2445A326-11A6-55A6-8B72-06A8C3E2AE53}"/>
                </a:ext>
              </a:extLst>
            </p:cNvPr>
            <p:cNvSpPr txBox="1"/>
            <p:nvPr/>
          </p:nvSpPr>
          <p:spPr>
            <a:xfrm>
              <a:off x="1120044" y="4969304"/>
              <a:ext cx="1675384" cy="446276"/>
            </a:xfrm>
            <a:prstGeom prst="rect">
              <a:avLst/>
            </a:prstGeom>
            <a:noFill/>
          </p:spPr>
          <p:txBody>
            <a:bodyPr wrap="square" rtlCol="0">
              <a:spAutoFit/>
            </a:bodyPr>
            <a:lstStyle/>
            <a:p>
              <a:pPr algn="r"/>
              <a:r>
                <a:rPr lang="en-US" sz="2300" dirty="0"/>
                <a:t>12 Jan 1610</a:t>
              </a:r>
              <a:endParaRPr lang="en-SG" sz="2300" dirty="0"/>
            </a:p>
          </p:txBody>
        </p:sp>
      </p:grpSp>
      <p:grpSp>
        <p:nvGrpSpPr>
          <p:cNvPr id="15" name="Group 14">
            <a:extLst>
              <a:ext uri="{FF2B5EF4-FFF2-40B4-BE49-F238E27FC236}">
                <a16:creationId xmlns:a16="http://schemas.microsoft.com/office/drawing/2014/main" id="{67735C86-33B6-5485-0040-FCBDD524703A}"/>
              </a:ext>
            </a:extLst>
          </p:cNvPr>
          <p:cNvGrpSpPr/>
          <p:nvPr/>
        </p:nvGrpSpPr>
        <p:grpSpPr>
          <a:xfrm>
            <a:off x="1043898" y="5646965"/>
            <a:ext cx="6102418" cy="662355"/>
            <a:chOff x="1043898" y="5646965"/>
            <a:chExt cx="6102418" cy="662355"/>
          </a:xfrm>
        </p:grpSpPr>
        <p:sp>
          <p:nvSpPr>
            <p:cNvPr id="46" name="TextBox 45">
              <a:extLst>
                <a:ext uri="{FF2B5EF4-FFF2-40B4-BE49-F238E27FC236}">
                  <a16:creationId xmlns:a16="http://schemas.microsoft.com/office/drawing/2014/main" id="{3BD3341D-814C-137C-3D23-6A12F3DA16CA}"/>
                </a:ext>
              </a:extLst>
            </p:cNvPr>
            <p:cNvSpPr txBox="1"/>
            <p:nvPr/>
          </p:nvSpPr>
          <p:spPr>
            <a:xfrm>
              <a:off x="5846295" y="5646965"/>
              <a:ext cx="554360" cy="661720"/>
            </a:xfrm>
            <a:prstGeom prst="rect">
              <a:avLst/>
            </a:prstGeom>
            <a:noFill/>
          </p:spPr>
          <p:txBody>
            <a:bodyPr wrap="square" rtlCol="0">
              <a:spAutoFit/>
            </a:bodyPr>
            <a:lstStyle/>
            <a:p>
              <a:r>
                <a:rPr lang="en-US" sz="3700" dirty="0"/>
                <a:t>O</a:t>
              </a:r>
              <a:endParaRPr lang="en-SG" sz="3700" dirty="0"/>
            </a:p>
          </p:txBody>
        </p:sp>
        <p:sp>
          <p:nvSpPr>
            <p:cNvPr id="48" name="TextBox 47">
              <a:extLst>
                <a:ext uri="{FF2B5EF4-FFF2-40B4-BE49-F238E27FC236}">
                  <a16:creationId xmlns:a16="http://schemas.microsoft.com/office/drawing/2014/main" id="{5B7FA16B-8DD0-4C6F-F246-EA4C5431477D}"/>
                </a:ext>
              </a:extLst>
            </p:cNvPr>
            <p:cNvSpPr txBox="1"/>
            <p:nvPr/>
          </p:nvSpPr>
          <p:spPr>
            <a:xfrm>
              <a:off x="5414247" y="5776036"/>
              <a:ext cx="529208" cy="445132"/>
            </a:xfrm>
            <a:prstGeom prst="rect">
              <a:avLst/>
            </a:prstGeom>
            <a:noFill/>
          </p:spPr>
          <p:txBody>
            <a:bodyPr wrap="square" rtlCol="0">
              <a:spAutoFit/>
            </a:bodyPr>
            <a:lstStyle/>
            <a:p>
              <a:r>
                <a:rPr lang="en-US" sz="2900" dirty="0"/>
                <a:t>*</a:t>
              </a:r>
              <a:endParaRPr lang="en-SG" sz="2900" dirty="0"/>
            </a:p>
          </p:txBody>
        </p:sp>
        <p:sp>
          <p:nvSpPr>
            <p:cNvPr id="49" name="TextBox 48">
              <a:extLst>
                <a:ext uri="{FF2B5EF4-FFF2-40B4-BE49-F238E27FC236}">
                  <a16:creationId xmlns:a16="http://schemas.microsoft.com/office/drawing/2014/main" id="{8269CDBB-420B-BCC2-8576-E71492816A84}"/>
                </a:ext>
              </a:extLst>
            </p:cNvPr>
            <p:cNvSpPr txBox="1"/>
            <p:nvPr/>
          </p:nvSpPr>
          <p:spPr>
            <a:xfrm>
              <a:off x="6142856" y="5863044"/>
              <a:ext cx="529208" cy="446276"/>
            </a:xfrm>
            <a:prstGeom prst="rect">
              <a:avLst/>
            </a:prstGeom>
            <a:noFill/>
          </p:spPr>
          <p:txBody>
            <a:bodyPr wrap="square" rtlCol="0">
              <a:spAutoFit/>
            </a:bodyPr>
            <a:lstStyle/>
            <a:p>
              <a:r>
                <a:rPr lang="en-US" sz="2300" dirty="0"/>
                <a:t>*</a:t>
              </a:r>
              <a:endParaRPr lang="en-SG" sz="2300" dirty="0"/>
            </a:p>
          </p:txBody>
        </p:sp>
        <p:sp>
          <p:nvSpPr>
            <p:cNvPr id="54" name="TextBox 53">
              <a:extLst>
                <a:ext uri="{FF2B5EF4-FFF2-40B4-BE49-F238E27FC236}">
                  <a16:creationId xmlns:a16="http://schemas.microsoft.com/office/drawing/2014/main" id="{AD71ABDA-C952-9449-3788-4B02A22C2F48}"/>
                </a:ext>
              </a:extLst>
            </p:cNvPr>
            <p:cNvSpPr txBox="1"/>
            <p:nvPr/>
          </p:nvSpPr>
          <p:spPr>
            <a:xfrm>
              <a:off x="1043898" y="5777051"/>
              <a:ext cx="1751530" cy="446276"/>
            </a:xfrm>
            <a:prstGeom prst="rect">
              <a:avLst/>
            </a:prstGeom>
            <a:noFill/>
          </p:spPr>
          <p:txBody>
            <a:bodyPr wrap="square" rtlCol="0">
              <a:spAutoFit/>
            </a:bodyPr>
            <a:lstStyle/>
            <a:p>
              <a:pPr algn="r"/>
              <a:r>
                <a:rPr lang="en-US" sz="2300" dirty="0"/>
                <a:t>13 Jan 1610</a:t>
              </a:r>
              <a:endParaRPr lang="en-SG" sz="2300" dirty="0"/>
            </a:p>
          </p:txBody>
        </p:sp>
        <p:sp>
          <p:nvSpPr>
            <p:cNvPr id="3" name="TextBox 2">
              <a:extLst>
                <a:ext uri="{FF2B5EF4-FFF2-40B4-BE49-F238E27FC236}">
                  <a16:creationId xmlns:a16="http://schemas.microsoft.com/office/drawing/2014/main" id="{F8CE6501-3BA4-4964-3574-EE8D96E14C42}"/>
                </a:ext>
              </a:extLst>
            </p:cNvPr>
            <p:cNvSpPr txBox="1"/>
            <p:nvPr/>
          </p:nvSpPr>
          <p:spPr>
            <a:xfrm>
              <a:off x="6384032" y="5805104"/>
              <a:ext cx="529208" cy="446276"/>
            </a:xfrm>
            <a:prstGeom prst="rect">
              <a:avLst/>
            </a:prstGeom>
            <a:noFill/>
          </p:spPr>
          <p:txBody>
            <a:bodyPr wrap="square" rtlCol="0">
              <a:spAutoFit/>
            </a:bodyPr>
            <a:lstStyle/>
            <a:p>
              <a:r>
                <a:rPr lang="en-US" sz="2300" dirty="0"/>
                <a:t>*</a:t>
              </a:r>
              <a:endParaRPr lang="en-SG" sz="2300" dirty="0"/>
            </a:p>
          </p:txBody>
        </p:sp>
        <p:sp>
          <p:nvSpPr>
            <p:cNvPr id="4" name="TextBox 3">
              <a:extLst>
                <a:ext uri="{FF2B5EF4-FFF2-40B4-BE49-F238E27FC236}">
                  <a16:creationId xmlns:a16="http://schemas.microsoft.com/office/drawing/2014/main" id="{820B55C0-BFBE-2839-B1E3-0C13D30D0D51}"/>
                </a:ext>
              </a:extLst>
            </p:cNvPr>
            <p:cNvSpPr txBox="1"/>
            <p:nvPr/>
          </p:nvSpPr>
          <p:spPr>
            <a:xfrm>
              <a:off x="6617108" y="5849136"/>
              <a:ext cx="529208" cy="446276"/>
            </a:xfrm>
            <a:prstGeom prst="rect">
              <a:avLst/>
            </a:prstGeom>
            <a:noFill/>
          </p:spPr>
          <p:txBody>
            <a:bodyPr wrap="square" rtlCol="0">
              <a:spAutoFit/>
            </a:bodyPr>
            <a:lstStyle/>
            <a:p>
              <a:r>
                <a:rPr lang="en-US" sz="2300" dirty="0"/>
                <a:t>*</a:t>
              </a:r>
              <a:endParaRPr lang="en-SG" sz="2300" dirty="0"/>
            </a:p>
          </p:txBody>
        </p:sp>
      </p:grpSp>
    </p:spTree>
    <p:extLst>
      <p:ext uri="{BB962C8B-B14F-4D97-AF65-F5344CB8AC3E}">
        <p14:creationId xmlns:p14="http://schemas.microsoft.com/office/powerpoint/2010/main" val="1829338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3378AD-BCD0-4355-B6C6-CE0721F54CEB}"/>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US" sz="3700" dirty="0">
                <a:solidFill>
                  <a:schemeClr val="accent1"/>
                </a:solidFill>
                <a:ea typeface="Verdana" pitchFamily="34" charset="0"/>
                <a:cs typeface="Verdana" pitchFamily="34" charset="0"/>
              </a:rPr>
              <a:t>Galileo Galilei looks at Jupiter </a:t>
            </a:r>
            <a:r>
              <a:rPr lang="en-US" sz="3700" dirty="0">
                <a:ea typeface="Verdana" pitchFamily="34" charset="0"/>
                <a:cs typeface="Verdana" pitchFamily="34" charset="0"/>
              </a:rPr>
              <a:t>O</a:t>
            </a:r>
            <a:endParaRPr lang="en-US" sz="3700" dirty="0">
              <a:solidFill>
                <a:schemeClr val="accent1"/>
              </a:solidFill>
              <a:ea typeface="Verdana" pitchFamily="34" charset="0"/>
              <a:cs typeface="Verdana" pitchFamily="34" charset="0"/>
            </a:endParaRPr>
          </a:p>
        </p:txBody>
      </p:sp>
      <p:sp>
        <p:nvSpPr>
          <p:cNvPr id="2" name="Slide Number Placeholder 1">
            <a:extLst>
              <a:ext uri="{FF2B5EF4-FFF2-40B4-BE49-F238E27FC236}">
                <a16:creationId xmlns:a16="http://schemas.microsoft.com/office/drawing/2014/main" id="{D8ECB281-6D6E-4E44-BD97-B65E1E2892AE}"/>
              </a:ext>
            </a:extLst>
          </p:cNvPr>
          <p:cNvSpPr>
            <a:spLocks noGrp="1"/>
          </p:cNvSpPr>
          <p:nvPr>
            <p:ph type="sldNum" sz="quarter" idx="12"/>
          </p:nvPr>
        </p:nvSpPr>
        <p:spPr/>
        <p:txBody>
          <a:bodyPr/>
          <a:lstStyle/>
          <a:p>
            <a:fld id="{7081BC99-F884-43C5-B753-915CEB8D5D35}" type="slidenum">
              <a:rPr lang="en-SG" smtClean="0"/>
              <a:pPr/>
              <a:t>41</a:t>
            </a:fld>
            <a:endParaRPr lang="en-SG"/>
          </a:p>
        </p:txBody>
      </p:sp>
      <p:sp>
        <p:nvSpPr>
          <p:cNvPr id="7" name="TextBox 6">
            <a:extLst>
              <a:ext uri="{FF2B5EF4-FFF2-40B4-BE49-F238E27FC236}">
                <a16:creationId xmlns:a16="http://schemas.microsoft.com/office/drawing/2014/main" id="{98D320C6-8B4A-8AC4-80DD-B53AB8C4ABA4}"/>
              </a:ext>
            </a:extLst>
          </p:cNvPr>
          <p:cNvSpPr txBox="1"/>
          <p:nvPr/>
        </p:nvSpPr>
        <p:spPr>
          <a:xfrm>
            <a:off x="609600" y="1772816"/>
            <a:ext cx="2145432" cy="446276"/>
          </a:xfrm>
          <a:prstGeom prst="rect">
            <a:avLst/>
          </a:prstGeom>
          <a:noFill/>
        </p:spPr>
        <p:txBody>
          <a:bodyPr wrap="square" rtlCol="0">
            <a:spAutoFit/>
          </a:bodyPr>
          <a:lstStyle/>
          <a:p>
            <a:pPr algn="r"/>
            <a:r>
              <a:rPr lang="en-US" sz="2300" dirty="0"/>
              <a:t>15 Jan 1610</a:t>
            </a:r>
            <a:endParaRPr lang="en-SG" sz="2300" dirty="0"/>
          </a:p>
        </p:txBody>
      </p:sp>
      <p:sp>
        <p:nvSpPr>
          <p:cNvPr id="8" name="TextBox 7">
            <a:extLst>
              <a:ext uri="{FF2B5EF4-FFF2-40B4-BE49-F238E27FC236}">
                <a16:creationId xmlns:a16="http://schemas.microsoft.com/office/drawing/2014/main" id="{9AF6F16F-E3D2-B7B0-A3B9-F98500CDF059}"/>
              </a:ext>
            </a:extLst>
          </p:cNvPr>
          <p:cNvSpPr txBox="1"/>
          <p:nvPr/>
        </p:nvSpPr>
        <p:spPr>
          <a:xfrm>
            <a:off x="5851376" y="1628800"/>
            <a:ext cx="554360" cy="661720"/>
          </a:xfrm>
          <a:prstGeom prst="rect">
            <a:avLst/>
          </a:prstGeom>
          <a:noFill/>
        </p:spPr>
        <p:txBody>
          <a:bodyPr wrap="square" rtlCol="0">
            <a:spAutoFit/>
          </a:bodyPr>
          <a:lstStyle/>
          <a:p>
            <a:r>
              <a:rPr lang="en-US" sz="3700" dirty="0"/>
              <a:t>O</a:t>
            </a:r>
            <a:endParaRPr lang="en-SG" sz="3700" dirty="0"/>
          </a:p>
        </p:txBody>
      </p:sp>
      <p:sp>
        <p:nvSpPr>
          <p:cNvPr id="11" name="TextBox 10">
            <a:extLst>
              <a:ext uri="{FF2B5EF4-FFF2-40B4-BE49-F238E27FC236}">
                <a16:creationId xmlns:a16="http://schemas.microsoft.com/office/drawing/2014/main" id="{A6831964-A780-E95E-02CD-1D6DB3799199}"/>
              </a:ext>
            </a:extLst>
          </p:cNvPr>
          <p:cNvSpPr txBox="1"/>
          <p:nvPr/>
        </p:nvSpPr>
        <p:spPr>
          <a:xfrm>
            <a:off x="7897868" y="1772816"/>
            <a:ext cx="1080120" cy="538609"/>
          </a:xfrm>
          <a:prstGeom prst="rect">
            <a:avLst/>
          </a:prstGeom>
          <a:noFill/>
        </p:spPr>
        <p:txBody>
          <a:bodyPr wrap="square" rtlCol="0">
            <a:spAutoFit/>
          </a:bodyPr>
          <a:lstStyle/>
          <a:p>
            <a:r>
              <a:rPr lang="en-US" sz="2900" dirty="0"/>
              <a:t>*</a:t>
            </a:r>
            <a:endParaRPr lang="en-SG" sz="2900" dirty="0"/>
          </a:p>
        </p:txBody>
      </p:sp>
      <p:sp>
        <p:nvSpPr>
          <p:cNvPr id="20" name="TextBox 19">
            <a:extLst>
              <a:ext uri="{FF2B5EF4-FFF2-40B4-BE49-F238E27FC236}">
                <a16:creationId xmlns:a16="http://schemas.microsoft.com/office/drawing/2014/main" id="{BB9F6ECB-7710-B0E7-5C3E-C99F07DFD717}"/>
              </a:ext>
            </a:extLst>
          </p:cNvPr>
          <p:cNvSpPr txBox="1"/>
          <p:nvPr/>
        </p:nvSpPr>
        <p:spPr>
          <a:xfrm>
            <a:off x="7262196" y="1753999"/>
            <a:ext cx="763952" cy="538609"/>
          </a:xfrm>
          <a:prstGeom prst="rect">
            <a:avLst/>
          </a:prstGeom>
          <a:noFill/>
        </p:spPr>
        <p:txBody>
          <a:bodyPr wrap="square" rtlCol="0">
            <a:spAutoFit/>
          </a:bodyPr>
          <a:lstStyle/>
          <a:p>
            <a:r>
              <a:rPr lang="en-US" sz="2900" dirty="0"/>
              <a:t>*</a:t>
            </a:r>
            <a:endParaRPr lang="en-SG" sz="2900" dirty="0"/>
          </a:p>
        </p:txBody>
      </p:sp>
      <p:sp>
        <p:nvSpPr>
          <p:cNvPr id="30" name="TextBox 29">
            <a:extLst>
              <a:ext uri="{FF2B5EF4-FFF2-40B4-BE49-F238E27FC236}">
                <a16:creationId xmlns:a16="http://schemas.microsoft.com/office/drawing/2014/main" id="{750DE158-A1B1-EDBF-3B26-64B6CD122FC8}"/>
              </a:ext>
            </a:extLst>
          </p:cNvPr>
          <p:cNvSpPr txBox="1"/>
          <p:nvPr/>
        </p:nvSpPr>
        <p:spPr>
          <a:xfrm>
            <a:off x="5837308" y="2397858"/>
            <a:ext cx="554360" cy="661720"/>
          </a:xfrm>
          <a:prstGeom prst="rect">
            <a:avLst/>
          </a:prstGeom>
          <a:noFill/>
        </p:spPr>
        <p:txBody>
          <a:bodyPr wrap="square" rtlCol="0">
            <a:spAutoFit/>
          </a:bodyPr>
          <a:lstStyle/>
          <a:p>
            <a:r>
              <a:rPr lang="en-US" sz="3700" dirty="0"/>
              <a:t>O</a:t>
            </a:r>
            <a:endParaRPr lang="en-SG" sz="3700" dirty="0"/>
          </a:p>
        </p:txBody>
      </p:sp>
      <p:sp>
        <p:nvSpPr>
          <p:cNvPr id="31" name="TextBox 30">
            <a:extLst>
              <a:ext uri="{FF2B5EF4-FFF2-40B4-BE49-F238E27FC236}">
                <a16:creationId xmlns:a16="http://schemas.microsoft.com/office/drawing/2014/main" id="{804C707A-DFE4-D154-C48D-F81A3892BFA6}"/>
              </a:ext>
            </a:extLst>
          </p:cNvPr>
          <p:cNvSpPr txBox="1"/>
          <p:nvPr/>
        </p:nvSpPr>
        <p:spPr>
          <a:xfrm>
            <a:off x="7392144" y="4182339"/>
            <a:ext cx="1080120" cy="445132"/>
          </a:xfrm>
          <a:prstGeom prst="rect">
            <a:avLst/>
          </a:prstGeom>
          <a:noFill/>
        </p:spPr>
        <p:txBody>
          <a:bodyPr wrap="square" rtlCol="0">
            <a:spAutoFit/>
          </a:bodyPr>
          <a:lstStyle/>
          <a:p>
            <a:r>
              <a:rPr lang="en-US" sz="2900" dirty="0"/>
              <a:t>*</a:t>
            </a:r>
            <a:endParaRPr lang="en-SG" sz="2900" dirty="0"/>
          </a:p>
        </p:txBody>
      </p:sp>
      <p:sp>
        <p:nvSpPr>
          <p:cNvPr id="34" name="TextBox 33">
            <a:extLst>
              <a:ext uri="{FF2B5EF4-FFF2-40B4-BE49-F238E27FC236}">
                <a16:creationId xmlns:a16="http://schemas.microsoft.com/office/drawing/2014/main" id="{AA565E9A-403E-DE68-6CBC-1582B509CF40}"/>
              </a:ext>
            </a:extLst>
          </p:cNvPr>
          <p:cNvSpPr txBox="1"/>
          <p:nvPr/>
        </p:nvSpPr>
        <p:spPr>
          <a:xfrm>
            <a:off x="5846295" y="3238434"/>
            <a:ext cx="554360" cy="661720"/>
          </a:xfrm>
          <a:prstGeom prst="rect">
            <a:avLst/>
          </a:prstGeom>
          <a:noFill/>
        </p:spPr>
        <p:txBody>
          <a:bodyPr wrap="square" rtlCol="0">
            <a:spAutoFit/>
          </a:bodyPr>
          <a:lstStyle/>
          <a:p>
            <a:r>
              <a:rPr lang="en-US" sz="3700" dirty="0"/>
              <a:t>O</a:t>
            </a:r>
            <a:endParaRPr lang="en-SG" sz="3700" dirty="0"/>
          </a:p>
        </p:txBody>
      </p:sp>
      <p:sp>
        <p:nvSpPr>
          <p:cNvPr id="36" name="TextBox 35">
            <a:extLst>
              <a:ext uri="{FF2B5EF4-FFF2-40B4-BE49-F238E27FC236}">
                <a16:creationId xmlns:a16="http://schemas.microsoft.com/office/drawing/2014/main" id="{78F15810-FBB3-F38E-87C4-BB0B4541B239}"/>
              </a:ext>
            </a:extLst>
          </p:cNvPr>
          <p:cNvSpPr txBox="1"/>
          <p:nvPr/>
        </p:nvSpPr>
        <p:spPr>
          <a:xfrm>
            <a:off x="5439861" y="3400864"/>
            <a:ext cx="529208" cy="445132"/>
          </a:xfrm>
          <a:prstGeom prst="rect">
            <a:avLst/>
          </a:prstGeom>
          <a:noFill/>
        </p:spPr>
        <p:txBody>
          <a:bodyPr wrap="square" rtlCol="0">
            <a:spAutoFit/>
          </a:bodyPr>
          <a:lstStyle/>
          <a:p>
            <a:r>
              <a:rPr lang="en-US" sz="2900" dirty="0"/>
              <a:t>*</a:t>
            </a:r>
            <a:endParaRPr lang="en-SG" sz="2900" dirty="0"/>
          </a:p>
        </p:txBody>
      </p:sp>
      <p:sp>
        <p:nvSpPr>
          <p:cNvPr id="38" name="TextBox 37">
            <a:extLst>
              <a:ext uri="{FF2B5EF4-FFF2-40B4-BE49-F238E27FC236}">
                <a16:creationId xmlns:a16="http://schemas.microsoft.com/office/drawing/2014/main" id="{C7B68753-3E81-FE7F-45A4-9CC1C7D43BF2}"/>
              </a:ext>
            </a:extLst>
          </p:cNvPr>
          <p:cNvSpPr txBox="1"/>
          <p:nvPr/>
        </p:nvSpPr>
        <p:spPr>
          <a:xfrm>
            <a:off x="5846295" y="4053280"/>
            <a:ext cx="554360" cy="661720"/>
          </a:xfrm>
          <a:prstGeom prst="rect">
            <a:avLst/>
          </a:prstGeom>
          <a:noFill/>
        </p:spPr>
        <p:txBody>
          <a:bodyPr wrap="square" rtlCol="0">
            <a:spAutoFit/>
          </a:bodyPr>
          <a:lstStyle/>
          <a:p>
            <a:r>
              <a:rPr lang="en-US" sz="3700" dirty="0"/>
              <a:t>O</a:t>
            </a:r>
            <a:endParaRPr lang="en-SG" sz="3700" dirty="0"/>
          </a:p>
        </p:txBody>
      </p:sp>
      <p:sp>
        <p:nvSpPr>
          <p:cNvPr id="39" name="TextBox 38">
            <a:extLst>
              <a:ext uri="{FF2B5EF4-FFF2-40B4-BE49-F238E27FC236}">
                <a16:creationId xmlns:a16="http://schemas.microsoft.com/office/drawing/2014/main" id="{B03F0BC8-8E41-3B57-139C-C88662DD0FAC}"/>
              </a:ext>
            </a:extLst>
          </p:cNvPr>
          <p:cNvSpPr txBox="1"/>
          <p:nvPr/>
        </p:nvSpPr>
        <p:spPr>
          <a:xfrm>
            <a:off x="4534879" y="4197296"/>
            <a:ext cx="581145" cy="538609"/>
          </a:xfrm>
          <a:prstGeom prst="rect">
            <a:avLst/>
          </a:prstGeom>
          <a:noFill/>
        </p:spPr>
        <p:txBody>
          <a:bodyPr wrap="square" rtlCol="0">
            <a:spAutoFit/>
          </a:bodyPr>
          <a:lstStyle/>
          <a:p>
            <a:r>
              <a:rPr lang="en-US" sz="2900" dirty="0"/>
              <a:t>*</a:t>
            </a:r>
            <a:endParaRPr lang="en-SG" sz="2900" dirty="0"/>
          </a:p>
        </p:txBody>
      </p:sp>
      <p:sp>
        <p:nvSpPr>
          <p:cNvPr id="42" name="TextBox 41">
            <a:extLst>
              <a:ext uri="{FF2B5EF4-FFF2-40B4-BE49-F238E27FC236}">
                <a16:creationId xmlns:a16="http://schemas.microsoft.com/office/drawing/2014/main" id="{6FD039D5-DB1A-6C99-A3E1-3B9C526C3A7B}"/>
              </a:ext>
            </a:extLst>
          </p:cNvPr>
          <p:cNvSpPr txBox="1"/>
          <p:nvPr/>
        </p:nvSpPr>
        <p:spPr>
          <a:xfrm>
            <a:off x="5846295" y="4858587"/>
            <a:ext cx="554360" cy="661720"/>
          </a:xfrm>
          <a:prstGeom prst="rect">
            <a:avLst/>
          </a:prstGeom>
          <a:noFill/>
        </p:spPr>
        <p:txBody>
          <a:bodyPr wrap="square" rtlCol="0">
            <a:spAutoFit/>
          </a:bodyPr>
          <a:lstStyle/>
          <a:p>
            <a:r>
              <a:rPr lang="en-US" sz="3700" dirty="0"/>
              <a:t>O</a:t>
            </a:r>
            <a:endParaRPr lang="en-SG" sz="3700" dirty="0"/>
          </a:p>
        </p:txBody>
      </p:sp>
      <p:sp>
        <p:nvSpPr>
          <p:cNvPr id="43" name="TextBox 42">
            <a:extLst>
              <a:ext uri="{FF2B5EF4-FFF2-40B4-BE49-F238E27FC236}">
                <a16:creationId xmlns:a16="http://schemas.microsoft.com/office/drawing/2014/main" id="{4B8B7FD5-D0FC-4D3A-6D44-57784C90A4CE}"/>
              </a:ext>
            </a:extLst>
          </p:cNvPr>
          <p:cNvSpPr txBox="1"/>
          <p:nvPr/>
        </p:nvSpPr>
        <p:spPr>
          <a:xfrm flipH="1">
            <a:off x="4948954" y="5002854"/>
            <a:ext cx="426966" cy="538609"/>
          </a:xfrm>
          <a:prstGeom prst="rect">
            <a:avLst/>
          </a:prstGeom>
          <a:noFill/>
        </p:spPr>
        <p:txBody>
          <a:bodyPr wrap="square" rtlCol="0">
            <a:spAutoFit/>
          </a:bodyPr>
          <a:lstStyle/>
          <a:p>
            <a:r>
              <a:rPr lang="en-US" sz="2900" dirty="0"/>
              <a:t>*</a:t>
            </a:r>
            <a:endParaRPr lang="en-SG" sz="2900" dirty="0"/>
          </a:p>
        </p:txBody>
      </p:sp>
      <p:sp>
        <p:nvSpPr>
          <p:cNvPr id="45" name="TextBox 44">
            <a:extLst>
              <a:ext uri="{FF2B5EF4-FFF2-40B4-BE49-F238E27FC236}">
                <a16:creationId xmlns:a16="http://schemas.microsoft.com/office/drawing/2014/main" id="{7B84C54C-3B96-CFE5-4C39-E4A64C4D3709}"/>
              </a:ext>
            </a:extLst>
          </p:cNvPr>
          <p:cNvSpPr txBox="1"/>
          <p:nvPr/>
        </p:nvSpPr>
        <p:spPr>
          <a:xfrm>
            <a:off x="6577888" y="5016671"/>
            <a:ext cx="554360" cy="538609"/>
          </a:xfrm>
          <a:prstGeom prst="rect">
            <a:avLst/>
          </a:prstGeom>
          <a:noFill/>
        </p:spPr>
        <p:txBody>
          <a:bodyPr wrap="square" rtlCol="0">
            <a:spAutoFit/>
          </a:bodyPr>
          <a:lstStyle/>
          <a:p>
            <a:r>
              <a:rPr lang="en-US" sz="2900" dirty="0"/>
              <a:t>*</a:t>
            </a:r>
            <a:endParaRPr lang="en-SG" sz="2900" dirty="0"/>
          </a:p>
        </p:txBody>
      </p:sp>
      <p:sp>
        <p:nvSpPr>
          <p:cNvPr id="46" name="TextBox 45">
            <a:extLst>
              <a:ext uri="{FF2B5EF4-FFF2-40B4-BE49-F238E27FC236}">
                <a16:creationId xmlns:a16="http://schemas.microsoft.com/office/drawing/2014/main" id="{3BD3341D-814C-137C-3D23-6A12F3DA16CA}"/>
              </a:ext>
            </a:extLst>
          </p:cNvPr>
          <p:cNvSpPr txBox="1"/>
          <p:nvPr/>
        </p:nvSpPr>
        <p:spPr>
          <a:xfrm>
            <a:off x="5846295" y="5646965"/>
            <a:ext cx="554360" cy="661720"/>
          </a:xfrm>
          <a:prstGeom prst="rect">
            <a:avLst/>
          </a:prstGeom>
          <a:noFill/>
        </p:spPr>
        <p:txBody>
          <a:bodyPr wrap="square" rtlCol="0">
            <a:spAutoFit/>
          </a:bodyPr>
          <a:lstStyle/>
          <a:p>
            <a:r>
              <a:rPr lang="en-US" sz="3700" dirty="0"/>
              <a:t>O</a:t>
            </a:r>
            <a:endParaRPr lang="en-SG" sz="3700" dirty="0"/>
          </a:p>
        </p:txBody>
      </p:sp>
      <p:sp>
        <p:nvSpPr>
          <p:cNvPr id="49" name="TextBox 48">
            <a:extLst>
              <a:ext uri="{FF2B5EF4-FFF2-40B4-BE49-F238E27FC236}">
                <a16:creationId xmlns:a16="http://schemas.microsoft.com/office/drawing/2014/main" id="{8269CDBB-420B-BCC2-8576-E71492816A84}"/>
              </a:ext>
            </a:extLst>
          </p:cNvPr>
          <p:cNvSpPr txBox="1"/>
          <p:nvPr/>
        </p:nvSpPr>
        <p:spPr>
          <a:xfrm>
            <a:off x="5439861" y="5849136"/>
            <a:ext cx="529208" cy="446276"/>
          </a:xfrm>
          <a:prstGeom prst="rect">
            <a:avLst/>
          </a:prstGeom>
          <a:noFill/>
        </p:spPr>
        <p:txBody>
          <a:bodyPr wrap="square" rtlCol="0">
            <a:spAutoFit/>
          </a:bodyPr>
          <a:lstStyle/>
          <a:p>
            <a:r>
              <a:rPr lang="en-US" sz="2300" dirty="0"/>
              <a:t>*</a:t>
            </a:r>
            <a:endParaRPr lang="en-SG" sz="2300" dirty="0"/>
          </a:p>
        </p:txBody>
      </p:sp>
      <p:sp>
        <p:nvSpPr>
          <p:cNvPr id="50" name="TextBox 49">
            <a:extLst>
              <a:ext uri="{FF2B5EF4-FFF2-40B4-BE49-F238E27FC236}">
                <a16:creationId xmlns:a16="http://schemas.microsoft.com/office/drawing/2014/main" id="{728B5536-826D-FC60-58DD-B443F29AC87F}"/>
              </a:ext>
            </a:extLst>
          </p:cNvPr>
          <p:cNvSpPr txBox="1"/>
          <p:nvPr/>
        </p:nvSpPr>
        <p:spPr>
          <a:xfrm>
            <a:off x="1003502" y="2550676"/>
            <a:ext cx="1751530" cy="446276"/>
          </a:xfrm>
          <a:prstGeom prst="rect">
            <a:avLst/>
          </a:prstGeom>
          <a:noFill/>
        </p:spPr>
        <p:txBody>
          <a:bodyPr wrap="square" rtlCol="0">
            <a:spAutoFit/>
          </a:bodyPr>
          <a:lstStyle/>
          <a:p>
            <a:pPr algn="r"/>
            <a:r>
              <a:rPr lang="en-US" sz="2300" dirty="0"/>
              <a:t>16 Jan 1610</a:t>
            </a:r>
            <a:endParaRPr lang="en-SG" sz="2300" dirty="0"/>
          </a:p>
        </p:txBody>
      </p:sp>
      <p:sp>
        <p:nvSpPr>
          <p:cNvPr id="51" name="TextBox 50">
            <a:extLst>
              <a:ext uri="{FF2B5EF4-FFF2-40B4-BE49-F238E27FC236}">
                <a16:creationId xmlns:a16="http://schemas.microsoft.com/office/drawing/2014/main" id="{C222A37B-D2F5-34C6-3289-B2FC90C5AA51}"/>
              </a:ext>
            </a:extLst>
          </p:cNvPr>
          <p:cNvSpPr txBox="1"/>
          <p:nvPr/>
        </p:nvSpPr>
        <p:spPr>
          <a:xfrm>
            <a:off x="1102986" y="3358500"/>
            <a:ext cx="1675384" cy="446276"/>
          </a:xfrm>
          <a:prstGeom prst="rect">
            <a:avLst/>
          </a:prstGeom>
          <a:noFill/>
        </p:spPr>
        <p:txBody>
          <a:bodyPr wrap="square" rtlCol="0">
            <a:spAutoFit/>
          </a:bodyPr>
          <a:lstStyle/>
          <a:p>
            <a:pPr algn="r"/>
            <a:r>
              <a:rPr lang="en-US" sz="2300" dirty="0"/>
              <a:t>17 Jan 1610</a:t>
            </a:r>
            <a:endParaRPr lang="en-SG" sz="2300" dirty="0"/>
          </a:p>
        </p:txBody>
      </p:sp>
      <p:sp>
        <p:nvSpPr>
          <p:cNvPr id="52" name="TextBox 51">
            <a:extLst>
              <a:ext uri="{FF2B5EF4-FFF2-40B4-BE49-F238E27FC236}">
                <a16:creationId xmlns:a16="http://schemas.microsoft.com/office/drawing/2014/main" id="{EBAE9914-48B5-7541-72FF-9617E09C413F}"/>
              </a:ext>
            </a:extLst>
          </p:cNvPr>
          <p:cNvSpPr txBox="1"/>
          <p:nvPr/>
        </p:nvSpPr>
        <p:spPr>
          <a:xfrm>
            <a:off x="1026840" y="4163148"/>
            <a:ext cx="1751530" cy="446276"/>
          </a:xfrm>
          <a:prstGeom prst="rect">
            <a:avLst/>
          </a:prstGeom>
          <a:noFill/>
        </p:spPr>
        <p:txBody>
          <a:bodyPr wrap="square" rtlCol="0">
            <a:spAutoFit/>
          </a:bodyPr>
          <a:lstStyle/>
          <a:p>
            <a:pPr algn="r"/>
            <a:r>
              <a:rPr lang="en-US" sz="2300" dirty="0"/>
              <a:t>18 Jan 1610</a:t>
            </a:r>
            <a:endParaRPr lang="en-SG" sz="2300" dirty="0"/>
          </a:p>
        </p:txBody>
      </p:sp>
      <p:sp>
        <p:nvSpPr>
          <p:cNvPr id="53" name="TextBox 52">
            <a:extLst>
              <a:ext uri="{FF2B5EF4-FFF2-40B4-BE49-F238E27FC236}">
                <a16:creationId xmlns:a16="http://schemas.microsoft.com/office/drawing/2014/main" id="{2445A326-11A6-55A6-8B72-06A8C3E2AE53}"/>
              </a:ext>
            </a:extLst>
          </p:cNvPr>
          <p:cNvSpPr txBox="1"/>
          <p:nvPr/>
        </p:nvSpPr>
        <p:spPr>
          <a:xfrm>
            <a:off x="1120044" y="4969304"/>
            <a:ext cx="1675384" cy="446276"/>
          </a:xfrm>
          <a:prstGeom prst="rect">
            <a:avLst/>
          </a:prstGeom>
          <a:noFill/>
        </p:spPr>
        <p:txBody>
          <a:bodyPr wrap="square" rtlCol="0">
            <a:spAutoFit/>
          </a:bodyPr>
          <a:lstStyle/>
          <a:p>
            <a:pPr algn="r"/>
            <a:r>
              <a:rPr lang="en-US" sz="2300" dirty="0"/>
              <a:t>19 Jan 1610</a:t>
            </a:r>
            <a:endParaRPr lang="en-SG" sz="2300" dirty="0"/>
          </a:p>
        </p:txBody>
      </p:sp>
      <p:sp>
        <p:nvSpPr>
          <p:cNvPr id="54" name="TextBox 53">
            <a:extLst>
              <a:ext uri="{FF2B5EF4-FFF2-40B4-BE49-F238E27FC236}">
                <a16:creationId xmlns:a16="http://schemas.microsoft.com/office/drawing/2014/main" id="{AD71ABDA-C952-9449-3788-4B02A22C2F48}"/>
              </a:ext>
            </a:extLst>
          </p:cNvPr>
          <p:cNvSpPr txBox="1"/>
          <p:nvPr/>
        </p:nvSpPr>
        <p:spPr>
          <a:xfrm>
            <a:off x="1043898" y="5777051"/>
            <a:ext cx="1751530" cy="446276"/>
          </a:xfrm>
          <a:prstGeom prst="rect">
            <a:avLst/>
          </a:prstGeom>
          <a:noFill/>
        </p:spPr>
        <p:txBody>
          <a:bodyPr wrap="square" rtlCol="0">
            <a:spAutoFit/>
          </a:bodyPr>
          <a:lstStyle/>
          <a:p>
            <a:pPr algn="r"/>
            <a:r>
              <a:rPr lang="en-US" sz="2300" dirty="0"/>
              <a:t>20 Jan 1610</a:t>
            </a:r>
            <a:endParaRPr lang="en-SG" sz="2300" dirty="0"/>
          </a:p>
        </p:txBody>
      </p:sp>
      <p:sp>
        <p:nvSpPr>
          <p:cNvPr id="3" name="TextBox 2">
            <a:extLst>
              <a:ext uri="{FF2B5EF4-FFF2-40B4-BE49-F238E27FC236}">
                <a16:creationId xmlns:a16="http://schemas.microsoft.com/office/drawing/2014/main" id="{F8CE6501-3BA4-4964-3574-EE8D96E14C42}"/>
              </a:ext>
            </a:extLst>
          </p:cNvPr>
          <p:cNvSpPr txBox="1"/>
          <p:nvPr/>
        </p:nvSpPr>
        <p:spPr>
          <a:xfrm>
            <a:off x="6315008" y="5833400"/>
            <a:ext cx="529208" cy="446276"/>
          </a:xfrm>
          <a:prstGeom prst="rect">
            <a:avLst/>
          </a:prstGeom>
          <a:noFill/>
        </p:spPr>
        <p:txBody>
          <a:bodyPr wrap="square" rtlCol="0">
            <a:spAutoFit/>
          </a:bodyPr>
          <a:lstStyle/>
          <a:p>
            <a:r>
              <a:rPr lang="en-US" sz="2300" dirty="0"/>
              <a:t>*</a:t>
            </a:r>
            <a:endParaRPr lang="en-SG" sz="2300" dirty="0"/>
          </a:p>
        </p:txBody>
      </p:sp>
      <p:sp>
        <p:nvSpPr>
          <p:cNvPr id="4" name="TextBox 3">
            <a:extLst>
              <a:ext uri="{FF2B5EF4-FFF2-40B4-BE49-F238E27FC236}">
                <a16:creationId xmlns:a16="http://schemas.microsoft.com/office/drawing/2014/main" id="{820B55C0-BFBE-2839-B1E3-0C13D30D0D51}"/>
              </a:ext>
            </a:extLst>
          </p:cNvPr>
          <p:cNvSpPr txBox="1"/>
          <p:nvPr/>
        </p:nvSpPr>
        <p:spPr>
          <a:xfrm>
            <a:off x="6164187" y="5835221"/>
            <a:ext cx="529208" cy="446276"/>
          </a:xfrm>
          <a:prstGeom prst="rect">
            <a:avLst/>
          </a:prstGeom>
          <a:noFill/>
        </p:spPr>
        <p:txBody>
          <a:bodyPr wrap="square" rtlCol="0">
            <a:spAutoFit/>
          </a:bodyPr>
          <a:lstStyle/>
          <a:p>
            <a:r>
              <a:rPr lang="en-US" sz="2300" dirty="0"/>
              <a:t>*</a:t>
            </a:r>
            <a:endParaRPr lang="en-SG" sz="2300" dirty="0"/>
          </a:p>
        </p:txBody>
      </p:sp>
      <p:sp>
        <p:nvSpPr>
          <p:cNvPr id="5" name="TextBox 4">
            <a:extLst>
              <a:ext uri="{FF2B5EF4-FFF2-40B4-BE49-F238E27FC236}">
                <a16:creationId xmlns:a16="http://schemas.microsoft.com/office/drawing/2014/main" id="{708C3145-458C-CEFA-E6C3-FDDDF2B6A414}"/>
              </a:ext>
            </a:extLst>
          </p:cNvPr>
          <p:cNvSpPr txBox="1"/>
          <p:nvPr/>
        </p:nvSpPr>
        <p:spPr>
          <a:xfrm>
            <a:off x="6600056" y="1844824"/>
            <a:ext cx="529208" cy="384721"/>
          </a:xfrm>
          <a:prstGeom prst="rect">
            <a:avLst/>
          </a:prstGeom>
          <a:noFill/>
        </p:spPr>
        <p:txBody>
          <a:bodyPr wrap="square" rtlCol="0">
            <a:spAutoFit/>
          </a:bodyPr>
          <a:lstStyle/>
          <a:p>
            <a:r>
              <a:rPr lang="en-US" sz="1900" dirty="0"/>
              <a:t>*</a:t>
            </a:r>
            <a:endParaRPr lang="en-SG" sz="1900" dirty="0"/>
          </a:p>
        </p:txBody>
      </p:sp>
      <p:sp>
        <p:nvSpPr>
          <p:cNvPr id="6" name="TextBox 5">
            <a:extLst>
              <a:ext uri="{FF2B5EF4-FFF2-40B4-BE49-F238E27FC236}">
                <a16:creationId xmlns:a16="http://schemas.microsoft.com/office/drawing/2014/main" id="{165CF919-E16B-9DEE-8970-A4218A4329E3}"/>
              </a:ext>
            </a:extLst>
          </p:cNvPr>
          <p:cNvSpPr txBox="1"/>
          <p:nvPr/>
        </p:nvSpPr>
        <p:spPr>
          <a:xfrm>
            <a:off x="6920876" y="1820143"/>
            <a:ext cx="529208" cy="446276"/>
          </a:xfrm>
          <a:prstGeom prst="rect">
            <a:avLst/>
          </a:prstGeom>
          <a:noFill/>
        </p:spPr>
        <p:txBody>
          <a:bodyPr wrap="square" rtlCol="0">
            <a:spAutoFit/>
          </a:bodyPr>
          <a:lstStyle/>
          <a:p>
            <a:r>
              <a:rPr lang="en-US" sz="2300" dirty="0"/>
              <a:t>*</a:t>
            </a:r>
            <a:endParaRPr lang="en-SG" sz="2300" dirty="0"/>
          </a:p>
        </p:txBody>
      </p:sp>
      <p:sp>
        <p:nvSpPr>
          <p:cNvPr id="10" name="TextBox 9">
            <a:extLst>
              <a:ext uri="{FF2B5EF4-FFF2-40B4-BE49-F238E27FC236}">
                <a16:creationId xmlns:a16="http://schemas.microsoft.com/office/drawing/2014/main" id="{5BD43396-41F2-ED2F-3D06-3040F5B753EA}"/>
              </a:ext>
            </a:extLst>
          </p:cNvPr>
          <p:cNvSpPr txBox="1"/>
          <p:nvPr/>
        </p:nvSpPr>
        <p:spPr>
          <a:xfrm>
            <a:off x="7222976" y="3355324"/>
            <a:ext cx="529208" cy="445132"/>
          </a:xfrm>
          <a:prstGeom prst="rect">
            <a:avLst/>
          </a:prstGeom>
          <a:noFill/>
        </p:spPr>
        <p:txBody>
          <a:bodyPr wrap="square" rtlCol="0">
            <a:spAutoFit/>
          </a:bodyPr>
          <a:lstStyle/>
          <a:p>
            <a:r>
              <a:rPr lang="en-US" sz="2900" dirty="0"/>
              <a:t>*</a:t>
            </a:r>
            <a:endParaRPr lang="en-SG" sz="2900" dirty="0"/>
          </a:p>
        </p:txBody>
      </p:sp>
      <p:sp>
        <p:nvSpPr>
          <p:cNvPr id="13" name="TextBox 12">
            <a:extLst>
              <a:ext uri="{FF2B5EF4-FFF2-40B4-BE49-F238E27FC236}">
                <a16:creationId xmlns:a16="http://schemas.microsoft.com/office/drawing/2014/main" id="{96A83CE6-9FCF-209F-C173-BF35D9E5154A}"/>
              </a:ext>
            </a:extLst>
          </p:cNvPr>
          <p:cNvSpPr txBox="1"/>
          <p:nvPr/>
        </p:nvSpPr>
        <p:spPr>
          <a:xfrm>
            <a:off x="6133014" y="2549168"/>
            <a:ext cx="550912" cy="538609"/>
          </a:xfrm>
          <a:prstGeom prst="rect">
            <a:avLst/>
          </a:prstGeom>
          <a:noFill/>
        </p:spPr>
        <p:txBody>
          <a:bodyPr wrap="square" rtlCol="0">
            <a:spAutoFit/>
          </a:bodyPr>
          <a:lstStyle/>
          <a:p>
            <a:r>
              <a:rPr lang="en-US" sz="2900" dirty="0"/>
              <a:t>*</a:t>
            </a:r>
            <a:endParaRPr lang="en-SG" sz="2900" dirty="0"/>
          </a:p>
        </p:txBody>
      </p:sp>
      <p:sp>
        <p:nvSpPr>
          <p:cNvPr id="14" name="TextBox 13">
            <a:extLst>
              <a:ext uri="{FF2B5EF4-FFF2-40B4-BE49-F238E27FC236}">
                <a16:creationId xmlns:a16="http://schemas.microsoft.com/office/drawing/2014/main" id="{93835A74-40B3-9117-E9EA-9CEA1DF87AF6}"/>
              </a:ext>
            </a:extLst>
          </p:cNvPr>
          <p:cNvSpPr txBox="1"/>
          <p:nvPr/>
        </p:nvSpPr>
        <p:spPr>
          <a:xfrm>
            <a:off x="5561602" y="2562277"/>
            <a:ext cx="529208" cy="445132"/>
          </a:xfrm>
          <a:prstGeom prst="rect">
            <a:avLst/>
          </a:prstGeom>
          <a:noFill/>
        </p:spPr>
        <p:txBody>
          <a:bodyPr wrap="square" rtlCol="0">
            <a:spAutoFit/>
          </a:bodyPr>
          <a:lstStyle/>
          <a:p>
            <a:r>
              <a:rPr lang="en-US" sz="2900" dirty="0"/>
              <a:t>*</a:t>
            </a:r>
            <a:endParaRPr lang="en-SG" sz="2900" dirty="0"/>
          </a:p>
        </p:txBody>
      </p:sp>
      <p:sp>
        <p:nvSpPr>
          <p:cNvPr id="15" name="TextBox 14">
            <a:extLst>
              <a:ext uri="{FF2B5EF4-FFF2-40B4-BE49-F238E27FC236}">
                <a16:creationId xmlns:a16="http://schemas.microsoft.com/office/drawing/2014/main" id="{A8BD8F88-CD47-76A6-8D52-ABAB054F3362}"/>
              </a:ext>
            </a:extLst>
          </p:cNvPr>
          <p:cNvSpPr txBox="1"/>
          <p:nvPr/>
        </p:nvSpPr>
        <p:spPr>
          <a:xfrm>
            <a:off x="7430826" y="2567500"/>
            <a:ext cx="529208" cy="445132"/>
          </a:xfrm>
          <a:prstGeom prst="rect">
            <a:avLst/>
          </a:prstGeom>
          <a:noFill/>
        </p:spPr>
        <p:txBody>
          <a:bodyPr wrap="square" rtlCol="0">
            <a:spAutoFit/>
          </a:bodyPr>
          <a:lstStyle/>
          <a:p>
            <a:r>
              <a:rPr lang="en-US" sz="2900" dirty="0"/>
              <a:t>*</a:t>
            </a:r>
            <a:endParaRPr lang="en-SG" sz="2900" dirty="0"/>
          </a:p>
        </p:txBody>
      </p:sp>
      <p:sp>
        <p:nvSpPr>
          <p:cNvPr id="16" name="TextBox 15">
            <a:extLst>
              <a:ext uri="{FF2B5EF4-FFF2-40B4-BE49-F238E27FC236}">
                <a16:creationId xmlns:a16="http://schemas.microsoft.com/office/drawing/2014/main" id="{D96F614D-559E-D3C9-1B95-A72191901219}"/>
              </a:ext>
            </a:extLst>
          </p:cNvPr>
          <p:cNvSpPr txBox="1"/>
          <p:nvPr/>
        </p:nvSpPr>
        <p:spPr>
          <a:xfrm>
            <a:off x="7111748" y="5013176"/>
            <a:ext cx="554360" cy="538609"/>
          </a:xfrm>
          <a:prstGeom prst="rect">
            <a:avLst/>
          </a:prstGeom>
          <a:noFill/>
        </p:spPr>
        <p:txBody>
          <a:bodyPr wrap="square" rtlCol="0">
            <a:spAutoFit/>
          </a:bodyPr>
          <a:lstStyle/>
          <a:p>
            <a:r>
              <a:rPr lang="en-US" sz="2900" dirty="0"/>
              <a:t>*</a:t>
            </a:r>
            <a:endParaRPr lang="en-SG" sz="2900" dirty="0"/>
          </a:p>
        </p:txBody>
      </p:sp>
    </p:spTree>
    <p:extLst>
      <p:ext uri="{BB962C8B-B14F-4D97-AF65-F5344CB8AC3E}">
        <p14:creationId xmlns:p14="http://schemas.microsoft.com/office/powerpoint/2010/main" val="491436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339E965-97CF-4EC9-A917-364EFF551656}"/>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Isaac Newton (1643—1727) </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374C608-D647-4C82-B177-9A6613DEB0D4}"/>
              </a:ext>
            </a:extLst>
          </p:cNvPr>
          <p:cNvSpPr>
            <a:spLocks noGrp="1"/>
          </p:cNvSpPr>
          <p:nvPr>
            <p:ph idx="1"/>
          </p:nvPr>
        </p:nvSpPr>
        <p:spPr>
          <a:xfrm>
            <a:off x="5663952" y="2276872"/>
            <a:ext cx="5832648" cy="2232248"/>
          </a:xfrm>
        </p:spPr>
        <p:txBody>
          <a:bodyPr>
            <a:normAutofit/>
          </a:bodyPr>
          <a:lstStyle/>
          <a:p>
            <a:pPr>
              <a:buFontTx/>
              <a:buChar char="-"/>
            </a:pPr>
            <a:r>
              <a:rPr lang="en-GB" sz="2900" dirty="0">
                <a:solidFill>
                  <a:schemeClr val="tx1">
                    <a:lumMod val="65000"/>
                    <a:lumOff val="35000"/>
                  </a:schemeClr>
                </a:solidFill>
              </a:rPr>
              <a:t>Laws of Mechanics</a:t>
            </a:r>
          </a:p>
          <a:p>
            <a:pPr>
              <a:buFontTx/>
              <a:buChar char="-"/>
            </a:pPr>
            <a:r>
              <a:rPr lang="en-GB" sz="2900" dirty="0">
                <a:solidFill>
                  <a:schemeClr val="tx1">
                    <a:lumMod val="65000"/>
                    <a:lumOff val="35000"/>
                  </a:schemeClr>
                </a:solidFill>
              </a:rPr>
              <a:t>Calculus</a:t>
            </a:r>
          </a:p>
          <a:p>
            <a:pPr>
              <a:buFontTx/>
              <a:buChar char="-"/>
            </a:pPr>
            <a:r>
              <a:rPr lang="en-GB" sz="2900" dirty="0">
                <a:solidFill>
                  <a:schemeClr val="tx1">
                    <a:lumMod val="65000"/>
                    <a:lumOff val="35000"/>
                  </a:schemeClr>
                </a:solidFill>
              </a:rPr>
              <a:t>Law of Gravitation</a:t>
            </a:r>
          </a:p>
          <a:p>
            <a:pPr>
              <a:buFontTx/>
              <a:buChar char="-"/>
            </a:pPr>
            <a:r>
              <a:rPr lang="en-GB" sz="2900" dirty="0">
                <a:solidFill>
                  <a:schemeClr val="accent6"/>
                </a:solidFill>
              </a:rPr>
              <a:t>Derives Kepler’s laws theoretically</a:t>
            </a:r>
          </a:p>
        </p:txBody>
      </p:sp>
      <p:sp>
        <p:nvSpPr>
          <p:cNvPr id="8" name="Slide Number Placeholder 7">
            <a:extLst>
              <a:ext uri="{FF2B5EF4-FFF2-40B4-BE49-F238E27FC236}">
                <a16:creationId xmlns:a16="http://schemas.microsoft.com/office/drawing/2014/main" id="{FD38EAED-D925-4AB0-8FA4-2967FBBA8733}"/>
              </a:ext>
            </a:extLst>
          </p:cNvPr>
          <p:cNvSpPr>
            <a:spLocks noGrp="1"/>
          </p:cNvSpPr>
          <p:nvPr>
            <p:ph type="sldNum" sz="quarter" idx="12"/>
          </p:nvPr>
        </p:nvSpPr>
        <p:spPr/>
        <p:txBody>
          <a:bodyPr/>
          <a:lstStyle/>
          <a:p>
            <a:fld id="{7081BC99-F884-43C5-B753-915CEB8D5D35}" type="slidenum">
              <a:rPr lang="en-SG" smtClean="0"/>
              <a:pPr/>
              <a:t>42</a:t>
            </a:fld>
            <a:endParaRPr lang="en-SG"/>
          </a:p>
        </p:txBody>
      </p:sp>
      <p:sp>
        <p:nvSpPr>
          <p:cNvPr id="11" name="TextBox 10">
            <a:extLst>
              <a:ext uri="{FF2B5EF4-FFF2-40B4-BE49-F238E27FC236}">
                <a16:creationId xmlns:a16="http://schemas.microsoft.com/office/drawing/2014/main" id="{89B17BF0-4B6A-49B1-AAC7-DB1229A10121}"/>
              </a:ext>
            </a:extLst>
          </p:cNvPr>
          <p:cNvSpPr txBox="1"/>
          <p:nvPr/>
        </p:nvSpPr>
        <p:spPr>
          <a:xfrm>
            <a:off x="839416" y="5157192"/>
            <a:ext cx="3240360" cy="276999"/>
          </a:xfrm>
          <a:prstGeom prst="rect">
            <a:avLst/>
          </a:prstGeom>
          <a:noFill/>
        </p:spPr>
        <p:txBody>
          <a:bodyPr wrap="square" rtlCol="0">
            <a:spAutoFit/>
          </a:bodyPr>
          <a:lstStyle/>
          <a:p>
            <a:r>
              <a:rPr lang="en-SG" sz="1200" dirty="0"/>
              <a:t>Image credit: </a:t>
            </a:r>
            <a:r>
              <a:rPr lang="en-SG" sz="1200" dirty="0">
                <a:hlinkClick r:id="rId3"/>
              </a:rPr>
              <a:t>Alexander Borek, CC-BY-SA-4.0 </a:t>
            </a:r>
            <a:endParaRPr lang="en-SG" sz="1200" dirty="0"/>
          </a:p>
        </p:txBody>
      </p:sp>
      <p:pic>
        <p:nvPicPr>
          <p:cNvPr id="3" name="Picture 2" descr="Map&#10;&#10;Description automatically generated">
            <a:extLst>
              <a:ext uri="{FF2B5EF4-FFF2-40B4-BE49-F238E27FC236}">
                <a16:creationId xmlns:a16="http://schemas.microsoft.com/office/drawing/2014/main" id="{ED70E64C-4A42-4800-9429-C6DF68725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16" y="2132856"/>
            <a:ext cx="4000764" cy="3024336"/>
          </a:xfrm>
          <a:prstGeom prst="rect">
            <a:avLst/>
          </a:prstGeom>
        </p:spPr>
      </p:pic>
      <p:sp>
        <p:nvSpPr>
          <p:cNvPr id="2" name="TextBox 1"/>
          <p:cNvSpPr txBox="1"/>
          <p:nvPr/>
        </p:nvSpPr>
        <p:spPr>
          <a:xfrm>
            <a:off x="5303912" y="4869160"/>
            <a:ext cx="6696744" cy="984885"/>
          </a:xfrm>
          <a:prstGeom prst="rect">
            <a:avLst/>
          </a:prstGeom>
          <a:noFill/>
        </p:spPr>
        <p:txBody>
          <a:bodyPr wrap="square" rtlCol="0">
            <a:spAutoFit/>
          </a:bodyPr>
          <a:lstStyle/>
          <a:p>
            <a:pPr algn="ctr"/>
            <a:r>
              <a:rPr lang="en-US" sz="2900" dirty="0">
                <a:solidFill>
                  <a:schemeClr val="accent1"/>
                </a:solidFill>
              </a:rPr>
              <a:t>“</a:t>
            </a:r>
            <a:r>
              <a:rPr lang="en-US" sz="2900" i="1" dirty="0">
                <a:solidFill>
                  <a:schemeClr val="accent1"/>
                </a:solidFill>
              </a:rPr>
              <a:t>If I have seen further it is by standing on the shoulders of giants.</a:t>
            </a:r>
            <a:r>
              <a:rPr lang="en-US" sz="2900" dirty="0">
                <a:solidFill>
                  <a:schemeClr val="accent1"/>
                </a:solidFill>
              </a:rPr>
              <a:t>”</a:t>
            </a:r>
          </a:p>
        </p:txBody>
      </p:sp>
    </p:spTree>
    <p:extLst>
      <p:ext uri="{BB962C8B-B14F-4D97-AF65-F5344CB8AC3E}">
        <p14:creationId xmlns:p14="http://schemas.microsoft.com/office/powerpoint/2010/main" val="2848359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900538-8E29-4700-80FB-0CAA71BA676D}"/>
              </a:ext>
            </a:extLst>
          </p:cNvPr>
          <p:cNvSpPr>
            <a:spLocks noGrp="1"/>
          </p:cNvSpPr>
          <p:nvPr>
            <p:ph type="sldNum" sz="quarter" idx="12"/>
          </p:nvPr>
        </p:nvSpPr>
        <p:spPr/>
        <p:txBody>
          <a:bodyPr/>
          <a:lstStyle/>
          <a:p>
            <a:fld id="{7081BC99-F884-43C5-B753-915CEB8D5D35}" type="slidenum">
              <a:rPr lang="en-SG" smtClean="0"/>
              <a:pPr/>
              <a:t>43</a:t>
            </a:fld>
            <a:endParaRPr lang="en-SG"/>
          </a:p>
        </p:txBody>
      </p:sp>
      <p:pic>
        <p:nvPicPr>
          <p:cNvPr id="5" name="Online Media 4" title="How To Align Your Finderscope">
            <a:hlinkClick r:id="" action="ppaction://media"/>
            <a:extLst>
              <a:ext uri="{FF2B5EF4-FFF2-40B4-BE49-F238E27FC236}">
                <a16:creationId xmlns:a16="http://schemas.microsoft.com/office/drawing/2014/main" id="{95EAD16A-D69A-42E0-81DD-B000F5AB7282}"/>
              </a:ext>
            </a:extLst>
          </p:cNvPr>
          <p:cNvPicPr>
            <a:picLocks noRot="1" noChangeAspect="1"/>
          </p:cNvPicPr>
          <p:nvPr>
            <a:videoFile r:link="rId1"/>
          </p:nvPr>
        </p:nvPicPr>
        <p:blipFill>
          <a:blip r:embed="rId4"/>
          <a:stretch>
            <a:fillRect/>
          </a:stretch>
        </p:blipFill>
        <p:spPr>
          <a:xfrm>
            <a:off x="1836058" y="1772816"/>
            <a:ext cx="8220382" cy="4644516"/>
          </a:xfrm>
          <a:prstGeom prst="rect">
            <a:avLst/>
          </a:prstGeom>
        </p:spPr>
      </p:pic>
      <p:sp>
        <p:nvSpPr>
          <p:cNvPr id="6" name="Title 1">
            <a:extLst>
              <a:ext uri="{FF2B5EF4-FFF2-40B4-BE49-F238E27FC236}">
                <a16:creationId xmlns:a16="http://schemas.microsoft.com/office/drawing/2014/main" id="{2B669A00-0257-4F2E-9F39-D6C48F56DABE}"/>
              </a:ext>
            </a:extLst>
          </p:cNvPr>
          <p:cNvSpPr txBox="1">
            <a:spLocks/>
          </p:cNvSpPr>
          <p:nvPr/>
        </p:nvSpPr>
        <p:spPr>
          <a:xfrm>
            <a:off x="609600" y="260648"/>
            <a:ext cx="11319048" cy="172819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rgbClr val="FF7C80"/>
                </a:solidFill>
              </a:rPr>
              <a:t>Activity: Hands-on with the SPS telescope</a:t>
            </a:r>
          </a:p>
        </p:txBody>
      </p:sp>
    </p:spTree>
    <p:extLst>
      <p:ext uri="{BB962C8B-B14F-4D97-AF65-F5344CB8AC3E}">
        <p14:creationId xmlns:p14="http://schemas.microsoft.com/office/powerpoint/2010/main" val="316437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B0145D-63EC-BCF7-5241-2744F835854F}"/>
              </a:ext>
            </a:extLst>
          </p:cNvPr>
          <p:cNvSpPr>
            <a:spLocks noGrp="1"/>
          </p:cNvSpPr>
          <p:nvPr>
            <p:ph type="sldNum" sz="quarter" idx="12"/>
          </p:nvPr>
        </p:nvSpPr>
        <p:spPr/>
        <p:txBody>
          <a:bodyPr/>
          <a:lstStyle/>
          <a:p>
            <a:fld id="{7081BC99-F884-43C5-B753-915CEB8D5D35}" type="slidenum">
              <a:rPr lang="en-SG" smtClean="0"/>
              <a:pPr/>
              <a:t>44</a:t>
            </a:fld>
            <a:endParaRPr lang="en-SG"/>
          </a:p>
        </p:txBody>
      </p:sp>
      <p:sp>
        <p:nvSpPr>
          <p:cNvPr id="7" name="Title 1">
            <a:extLst>
              <a:ext uri="{FF2B5EF4-FFF2-40B4-BE49-F238E27FC236}">
                <a16:creationId xmlns:a16="http://schemas.microsoft.com/office/drawing/2014/main" id="{091C22A6-63CB-9006-583A-1BD7FA59310B}"/>
              </a:ext>
            </a:extLst>
          </p:cNvPr>
          <p:cNvSpPr txBox="1">
            <a:spLocks/>
          </p:cNvSpPr>
          <p:nvPr/>
        </p:nvSpPr>
        <p:spPr>
          <a:xfrm>
            <a:off x="263352" y="1412776"/>
            <a:ext cx="11404848" cy="186308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210000"/>
              </a:lnSpc>
            </a:pPr>
            <a:r>
              <a:rPr lang="en-SG" sz="3900" dirty="0">
                <a:solidFill>
                  <a:schemeClr val="accent5">
                    <a:lumMod val="40000"/>
                    <a:lumOff val="60000"/>
                  </a:schemeClr>
                </a:solidFill>
              </a:rPr>
              <a:t>Part 2: </a:t>
            </a:r>
          </a:p>
          <a:p>
            <a:pPr algn="l"/>
            <a:r>
              <a:rPr lang="en-SG" sz="3900" dirty="0">
                <a:solidFill>
                  <a:schemeClr val="accent5">
                    <a:lumMod val="40000"/>
                    <a:lumOff val="60000"/>
                  </a:schemeClr>
                </a:solidFill>
              </a:rPr>
              <a:t>Introduction to telescopes</a:t>
            </a:r>
          </a:p>
        </p:txBody>
      </p:sp>
    </p:spTree>
    <p:extLst>
      <p:ext uri="{BB962C8B-B14F-4D97-AF65-F5344CB8AC3E}">
        <p14:creationId xmlns:p14="http://schemas.microsoft.com/office/powerpoint/2010/main" val="3740357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15267-1548-466A-A3C8-E773A0A34A50}"/>
              </a:ext>
            </a:extLst>
          </p:cNvPr>
          <p:cNvSpPr>
            <a:spLocks noGrp="1"/>
          </p:cNvSpPr>
          <p:nvPr>
            <p:ph type="title"/>
          </p:nvPr>
        </p:nvSpPr>
        <p:spPr/>
        <p:txBody>
          <a:bodyPr/>
          <a:lstStyle/>
          <a:p>
            <a:pPr algn="l"/>
            <a:r>
              <a:rPr lang="en-SG" dirty="0">
                <a:solidFill>
                  <a:schemeClr val="accent5">
                    <a:lumMod val="20000"/>
                    <a:lumOff val="80000"/>
                  </a:schemeClr>
                </a:solidFill>
              </a:rPr>
              <a:t>Purpose of a Telescope</a:t>
            </a:r>
          </a:p>
        </p:txBody>
      </p:sp>
      <p:sp>
        <p:nvSpPr>
          <p:cNvPr id="3" name="Content Placeholder 2">
            <a:extLst>
              <a:ext uri="{FF2B5EF4-FFF2-40B4-BE49-F238E27FC236}">
                <a16:creationId xmlns:a16="http://schemas.microsoft.com/office/drawing/2014/main" id="{C4020DDB-E6D9-4EDE-A3EE-45FDACFD0C4F}"/>
              </a:ext>
            </a:extLst>
          </p:cNvPr>
          <p:cNvSpPr>
            <a:spLocks noGrp="1"/>
          </p:cNvSpPr>
          <p:nvPr>
            <p:ph idx="1"/>
          </p:nvPr>
        </p:nvSpPr>
        <p:spPr>
          <a:xfrm>
            <a:off x="609600" y="1916832"/>
            <a:ext cx="10972800" cy="2664296"/>
          </a:xfrm>
        </p:spPr>
        <p:txBody>
          <a:bodyPr>
            <a:normAutofit/>
          </a:bodyPr>
          <a:lstStyle/>
          <a:p>
            <a:r>
              <a:rPr lang="en-GB" sz="2900" dirty="0">
                <a:solidFill>
                  <a:schemeClr val="bg1">
                    <a:lumMod val="85000"/>
                  </a:schemeClr>
                </a:solidFill>
              </a:rPr>
              <a:t>Gather light. So we can </a:t>
            </a:r>
            <a:r>
              <a:rPr lang="en-GB" sz="2900" dirty="0">
                <a:solidFill>
                  <a:schemeClr val="accent2">
                    <a:lumMod val="40000"/>
                    <a:lumOff val="60000"/>
                  </a:schemeClr>
                </a:solidFill>
              </a:rPr>
              <a:t>see faint objects</a:t>
            </a:r>
            <a:r>
              <a:rPr lang="en-GB" sz="2900" dirty="0">
                <a:solidFill>
                  <a:schemeClr val="bg1">
                    <a:lumMod val="85000"/>
                  </a:schemeClr>
                </a:solidFill>
              </a:rPr>
              <a:t>. </a:t>
            </a:r>
          </a:p>
          <a:p>
            <a:r>
              <a:rPr lang="en-GB" sz="2900" dirty="0">
                <a:solidFill>
                  <a:schemeClr val="bg1">
                    <a:lumMod val="85000"/>
                  </a:schemeClr>
                </a:solidFill>
              </a:rPr>
              <a:t>Resolving power. So we can </a:t>
            </a:r>
            <a:r>
              <a:rPr lang="en-GB" sz="2900" dirty="0">
                <a:solidFill>
                  <a:schemeClr val="accent2">
                    <a:lumMod val="40000"/>
                    <a:lumOff val="60000"/>
                  </a:schemeClr>
                </a:solidFill>
              </a:rPr>
              <a:t>see closely spaced objects.</a:t>
            </a:r>
            <a:r>
              <a:rPr lang="en-GB" sz="2900" dirty="0">
                <a:solidFill>
                  <a:schemeClr val="bg1">
                    <a:lumMod val="85000"/>
                  </a:schemeClr>
                </a:solidFill>
              </a:rPr>
              <a:t> </a:t>
            </a:r>
          </a:p>
          <a:p>
            <a:r>
              <a:rPr lang="en-GB" sz="5800" dirty="0">
                <a:solidFill>
                  <a:schemeClr val="tx1">
                    <a:lumMod val="85000"/>
                    <a:lumOff val="15000"/>
                  </a:schemeClr>
                </a:solidFill>
                <a:effectLst>
                  <a:reflection stA="45000" endPos="65000" dist="50800" dir="5400000" sy="-100000" algn="bl" rotWithShape="0"/>
                </a:effectLst>
              </a:rPr>
              <a:t>“Zoom”, “Magnify”.</a:t>
            </a:r>
          </a:p>
        </p:txBody>
      </p:sp>
      <p:sp>
        <p:nvSpPr>
          <p:cNvPr id="4" name="Slide Number Placeholder 3">
            <a:extLst>
              <a:ext uri="{FF2B5EF4-FFF2-40B4-BE49-F238E27FC236}">
                <a16:creationId xmlns:a16="http://schemas.microsoft.com/office/drawing/2014/main" id="{7310F1CA-29C7-4F9E-9993-0F242C010F90}"/>
              </a:ext>
            </a:extLst>
          </p:cNvPr>
          <p:cNvSpPr>
            <a:spLocks noGrp="1"/>
          </p:cNvSpPr>
          <p:nvPr>
            <p:ph type="sldNum" sz="quarter" idx="12"/>
          </p:nvPr>
        </p:nvSpPr>
        <p:spPr/>
        <p:txBody>
          <a:bodyPr/>
          <a:lstStyle/>
          <a:p>
            <a:fld id="{7081BC99-F884-43C5-B753-915CEB8D5D35}" type="slidenum">
              <a:rPr lang="en-SG" smtClean="0">
                <a:solidFill>
                  <a:schemeClr val="bg1">
                    <a:lumMod val="75000"/>
                  </a:schemeClr>
                </a:solidFill>
              </a:rPr>
              <a:pPr/>
              <a:t>45</a:t>
            </a:fld>
            <a:endParaRPr lang="en-SG">
              <a:solidFill>
                <a:schemeClr val="bg1">
                  <a:lumMod val="75000"/>
                </a:schemeClr>
              </a:solidFill>
            </a:endParaRPr>
          </a:p>
        </p:txBody>
      </p:sp>
    </p:spTree>
    <p:extLst>
      <p:ext uri="{BB962C8B-B14F-4D97-AF65-F5344CB8AC3E}">
        <p14:creationId xmlns:p14="http://schemas.microsoft.com/office/powerpoint/2010/main" val="3512764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89A6B7-831E-4B5D-A5C8-BAB009A9FDB0}"/>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5">
                    <a:lumMod val="20000"/>
                    <a:lumOff val="80000"/>
                  </a:schemeClr>
                </a:solidFill>
              </a:rPr>
              <a:t>Refractor Telescope</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solidFill>
                  <a:schemeClr val="bg1">
                    <a:lumMod val="75000"/>
                  </a:schemeClr>
                </a:solidFill>
              </a:rPr>
              <a:pPr/>
              <a:t>46</a:t>
            </a:fld>
            <a:endParaRPr lang="en-SG" dirty="0">
              <a:solidFill>
                <a:schemeClr val="bg1">
                  <a:lumMod val="75000"/>
                </a:schemeClr>
              </a:solidFill>
            </a:endParaRPr>
          </a:p>
        </p:txBody>
      </p:sp>
      <p:grpSp>
        <p:nvGrpSpPr>
          <p:cNvPr id="9" name="Group 8">
            <a:extLst>
              <a:ext uri="{FF2B5EF4-FFF2-40B4-BE49-F238E27FC236}">
                <a16:creationId xmlns:a16="http://schemas.microsoft.com/office/drawing/2014/main" id="{98CE7F3A-18C7-4758-95D3-AA072E6DA3D0}"/>
              </a:ext>
            </a:extLst>
          </p:cNvPr>
          <p:cNvGrpSpPr/>
          <p:nvPr/>
        </p:nvGrpSpPr>
        <p:grpSpPr>
          <a:xfrm>
            <a:off x="1833736" y="1807304"/>
            <a:ext cx="7718648" cy="2479695"/>
            <a:chOff x="1833736" y="1807304"/>
            <a:chExt cx="7718648" cy="2479695"/>
          </a:xfrm>
        </p:grpSpPr>
        <p:sp>
          <p:nvSpPr>
            <p:cNvPr id="2" name="Flowchart: Delay 1">
              <a:extLst>
                <a:ext uri="{FF2B5EF4-FFF2-40B4-BE49-F238E27FC236}">
                  <a16:creationId xmlns:a16="http://schemas.microsoft.com/office/drawing/2014/main" id="{F4941E81-993B-4FAA-82CF-7C6B80871963}"/>
                </a:ext>
              </a:extLst>
            </p:cNvPr>
            <p:cNvSpPr/>
            <p:nvPr/>
          </p:nvSpPr>
          <p:spPr>
            <a:xfrm>
              <a:off x="4118241" y="2276872"/>
              <a:ext cx="216024" cy="144016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a:solidFill>
                  <a:schemeClr val="bg1">
                    <a:lumMod val="75000"/>
                  </a:schemeClr>
                </a:solidFill>
              </a:endParaRPr>
            </a:p>
          </p:txBody>
        </p:sp>
        <p:sp>
          <p:nvSpPr>
            <p:cNvPr id="6" name="Flowchart: Delay 5">
              <a:extLst>
                <a:ext uri="{FF2B5EF4-FFF2-40B4-BE49-F238E27FC236}">
                  <a16:creationId xmlns:a16="http://schemas.microsoft.com/office/drawing/2014/main" id="{6CC02551-A2D7-4F16-983A-3F47509D6A63}"/>
                </a:ext>
              </a:extLst>
            </p:cNvPr>
            <p:cNvSpPr/>
            <p:nvPr/>
          </p:nvSpPr>
          <p:spPr>
            <a:xfrm flipH="1">
              <a:off x="3935760" y="2276872"/>
              <a:ext cx="216024" cy="144016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a:solidFill>
                  <a:schemeClr val="bg1">
                    <a:lumMod val="75000"/>
                  </a:schemeClr>
                </a:solidFill>
              </a:endParaRPr>
            </a:p>
          </p:txBody>
        </p:sp>
        <p:grpSp>
          <p:nvGrpSpPr>
            <p:cNvPr id="3" name="Group 2">
              <a:extLst>
                <a:ext uri="{FF2B5EF4-FFF2-40B4-BE49-F238E27FC236}">
                  <a16:creationId xmlns:a16="http://schemas.microsoft.com/office/drawing/2014/main" id="{B334AFAD-D33D-4EF0-8629-EA75D93BADE1}"/>
                </a:ext>
              </a:extLst>
            </p:cNvPr>
            <p:cNvGrpSpPr/>
            <p:nvPr/>
          </p:nvGrpSpPr>
          <p:grpSpPr>
            <a:xfrm>
              <a:off x="8217775" y="2600908"/>
              <a:ext cx="254489" cy="792088"/>
              <a:chOff x="6417575" y="2996952"/>
              <a:chExt cx="254489" cy="792088"/>
            </a:xfrm>
          </p:grpSpPr>
          <p:sp>
            <p:nvSpPr>
              <p:cNvPr id="7" name="Flowchart: Delay 6">
                <a:extLst>
                  <a:ext uri="{FF2B5EF4-FFF2-40B4-BE49-F238E27FC236}">
                    <a16:creationId xmlns:a16="http://schemas.microsoft.com/office/drawing/2014/main" id="{CD22997E-E12A-4A39-A9CA-3760B15111D4}"/>
                  </a:ext>
                </a:extLst>
              </p:cNvPr>
              <p:cNvSpPr/>
              <p:nvPr/>
            </p:nvSpPr>
            <p:spPr>
              <a:xfrm>
                <a:off x="6528048" y="2996952"/>
                <a:ext cx="144016" cy="792088"/>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lumMod val="75000"/>
                    </a:schemeClr>
                  </a:solidFill>
                </a:endParaRPr>
              </a:p>
            </p:txBody>
          </p:sp>
          <p:sp>
            <p:nvSpPr>
              <p:cNvPr id="8" name="Flowchart: Delay 7">
                <a:extLst>
                  <a:ext uri="{FF2B5EF4-FFF2-40B4-BE49-F238E27FC236}">
                    <a16:creationId xmlns:a16="http://schemas.microsoft.com/office/drawing/2014/main" id="{3E750157-3D05-4D1F-A29E-888598EE21CC}"/>
                  </a:ext>
                </a:extLst>
              </p:cNvPr>
              <p:cNvSpPr/>
              <p:nvPr/>
            </p:nvSpPr>
            <p:spPr>
              <a:xfrm flipH="1">
                <a:off x="6417575" y="2996952"/>
                <a:ext cx="144016" cy="792088"/>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lumMod val="75000"/>
                    </a:schemeClr>
                  </a:solidFill>
                </a:endParaRPr>
              </a:p>
            </p:txBody>
          </p:sp>
        </p:grpSp>
        <p:cxnSp>
          <p:nvCxnSpPr>
            <p:cNvPr id="10" name="Straight Connector 9">
              <a:extLst>
                <a:ext uri="{FF2B5EF4-FFF2-40B4-BE49-F238E27FC236}">
                  <a16:creationId xmlns:a16="http://schemas.microsoft.com/office/drawing/2014/main" id="{A50EB8AF-25C4-42B4-B93D-8EE3D49E0C14}"/>
                </a:ext>
              </a:extLst>
            </p:cNvPr>
            <p:cNvCxnSpPr/>
            <p:nvPr/>
          </p:nvCxnSpPr>
          <p:spPr>
            <a:xfrm>
              <a:off x="2423592" y="2571124"/>
              <a:ext cx="17281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A827EE0-BB2D-4575-96D5-B5EF70416533}"/>
                </a:ext>
              </a:extLst>
            </p:cNvPr>
            <p:cNvCxnSpPr/>
            <p:nvPr/>
          </p:nvCxnSpPr>
          <p:spPr>
            <a:xfrm>
              <a:off x="2423592" y="3429000"/>
              <a:ext cx="17281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DFEEBD-F5FE-41AD-B6A6-7B0D0ADCAFD0}"/>
                </a:ext>
              </a:extLst>
            </p:cNvPr>
            <p:cNvCxnSpPr>
              <a:cxnSpLocks/>
            </p:cNvCxnSpPr>
            <p:nvPr/>
          </p:nvCxnSpPr>
          <p:spPr>
            <a:xfrm>
              <a:off x="1833736" y="2996952"/>
              <a:ext cx="7430616"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D591A9-FF9A-44C7-B930-E1E9071EF45E}"/>
                </a:ext>
              </a:extLst>
            </p:cNvPr>
            <p:cNvCxnSpPr>
              <a:cxnSpLocks/>
            </p:cNvCxnSpPr>
            <p:nvPr/>
          </p:nvCxnSpPr>
          <p:spPr>
            <a:xfrm>
              <a:off x="4151784" y="2568217"/>
              <a:ext cx="3528392" cy="5727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ED28EC-ED5B-4F6E-9A5A-FE41AF4D852C}"/>
                </a:ext>
              </a:extLst>
            </p:cNvPr>
            <p:cNvCxnSpPr>
              <a:cxnSpLocks/>
            </p:cNvCxnSpPr>
            <p:nvPr/>
          </p:nvCxnSpPr>
          <p:spPr>
            <a:xfrm>
              <a:off x="7680176" y="2851279"/>
              <a:ext cx="12241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47EDEF-8CD6-40F0-9807-B15682D19F56}"/>
                </a:ext>
              </a:extLst>
            </p:cNvPr>
            <p:cNvCxnSpPr>
              <a:cxnSpLocks/>
            </p:cNvCxnSpPr>
            <p:nvPr/>
          </p:nvCxnSpPr>
          <p:spPr>
            <a:xfrm>
              <a:off x="7680176" y="3140968"/>
              <a:ext cx="12241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FDCA9A-FBFE-4619-AC6C-75CB8F32BB4D}"/>
                </a:ext>
              </a:extLst>
            </p:cNvPr>
            <p:cNvCxnSpPr>
              <a:cxnSpLocks/>
            </p:cNvCxnSpPr>
            <p:nvPr/>
          </p:nvCxnSpPr>
          <p:spPr>
            <a:xfrm flipV="1">
              <a:off x="4151784" y="2856249"/>
              <a:ext cx="3528392" cy="5727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91BCCAE-5788-493E-85E5-0235B0E040C5}"/>
                </a:ext>
              </a:extLst>
            </p:cNvPr>
            <p:cNvCxnSpPr>
              <a:cxnSpLocks/>
            </p:cNvCxnSpPr>
            <p:nvPr/>
          </p:nvCxnSpPr>
          <p:spPr>
            <a:xfrm>
              <a:off x="4118241" y="3861048"/>
              <a:ext cx="26258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C53BAA1-BC41-4697-86D1-3780579FEAC8}"/>
                </a:ext>
              </a:extLst>
            </p:cNvPr>
            <p:cNvCxnSpPr>
              <a:cxnSpLocks/>
            </p:cNvCxnSpPr>
            <p:nvPr/>
          </p:nvCxnSpPr>
          <p:spPr>
            <a:xfrm>
              <a:off x="6744072" y="3861048"/>
              <a:ext cx="15841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85691B2-AF64-4AD0-90B4-9D3AA38F200D}"/>
                    </a:ext>
                  </a:extLst>
                </p:cNvPr>
                <p:cNvSpPr txBox="1"/>
                <p:nvPr/>
              </p:nvSpPr>
              <p:spPr>
                <a:xfrm>
                  <a:off x="5087888" y="3933056"/>
                  <a:ext cx="31361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300" b="0" i="1" smtClean="0">
                                <a:solidFill>
                                  <a:schemeClr val="bg1">
                                    <a:lumMod val="75000"/>
                                  </a:schemeClr>
                                </a:solidFill>
                                <a:latin typeface="Cambria Math" panose="02040503050406030204" pitchFamily="18" charset="0"/>
                              </a:rPr>
                            </m:ctrlPr>
                          </m:sSubPr>
                          <m:e>
                            <m:r>
                              <a:rPr lang="en-SG" sz="2300" b="0" i="1" smtClean="0">
                                <a:solidFill>
                                  <a:schemeClr val="bg1">
                                    <a:lumMod val="75000"/>
                                  </a:schemeClr>
                                </a:solidFill>
                                <a:latin typeface="Cambria Math" panose="02040503050406030204" pitchFamily="18" charset="0"/>
                              </a:rPr>
                              <m:t>𝑓</m:t>
                            </m:r>
                          </m:e>
                          <m:sub>
                            <m:r>
                              <a:rPr lang="en-SG" sz="2300" b="0" i="1" smtClean="0">
                                <a:solidFill>
                                  <a:schemeClr val="bg1">
                                    <a:lumMod val="75000"/>
                                  </a:schemeClr>
                                </a:solidFill>
                                <a:latin typeface="Cambria Math" panose="02040503050406030204" pitchFamily="18" charset="0"/>
                              </a:rPr>
                              <m:t>1</m:t>
                            </m:r>
                          </m:sub>
                        </m:sSub>
                      </m:oMath>
                    </m:oMathPara>
                  </a14:m>
                  <a:endParaRPr lang="en-SG" sz="2300" dirty="0">
                    <a:solidFill>
                      <a:schemeClr val="bg1">
                        <a:lumMod val="75000"/>
                      </a:schemeClr>
                    </a:solidFill>
                  </a:endParaRPr>
                </a:p>
              </p:txBody>
            </p:sp>
          </mc:Choice>
          <mc:Fallback xmlns="">
            <p:sp>
              <p:nvSpPr>
                <p:cNvPr id="31" name="TextBox 30">
                  <a:extLst>
                    <a:ext uri="{FF2B5EF4-FFF2-40B4-BE49-F238E27FC236}">
                      <a16:creationId xmlns:a16="http://schemas.microsoft.com/office/drawing/2014/main" id="{985691B2-AF64-4AD0-90B4-9D3AA38F200D}"/>
                    </a:ext>
                  </a:extLst>
                </p:cNvPr>
                <p:cNvSpPr txBox="1">
                  <a:spLocks noRot="1" noChangeAspect="1" noMove="1" noResize="1" noEditPoints="1" noAdjustHandles="1" noChangeArrowheads="1" noChangeShapeType="1" noTextEdit="1"/>
                </p:cNvSpPr>
                <p:nvPr/>
              </p:nvSpPr>
              <p:spPr>
                <a:xfrm>
                  <a:off x="5087888" y="3933056"/>
                  <a:ext cx="313612" cy="353943"/>
                </a:xfrm>
                <a:prstGeom prst="rect">
                  <a:avLst/>
                </a:prstGeom>
                <a:blipFill>
                  <a:blip r:embed="rId2"/>
                  <a:stretch>
                    <a:fillRect l="-33333" r="-7843" b="-3448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4E11F88-21A2-45AD-A5AD-42640DB91CE1}"/>
                    </a:ext>
                  </a:extLst>
                </p:cNvPr>
                <p:cNvSpPr txBox="1"/>
                <p:nvPr/>
              </p:nvSpPr>
              <p:spPr>
                <a:xfrm>
                  <a:off x="7319636" y="3933056"/>
                  <a:ext cx="320409"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300" b="0" i="1" smtClean="0">
                                <a:solidFill>
                                  <a:schemeClr val="bg1">
                                    <a:lumMod val="75000"/>
                                  </a:schemeClr>
                                </a:solidFill>
                                <a:latin typeface="Cambria Math" panose="02040503050406030204" pitchFamily="18" charset="0"/>
                              </a:rPr>
                            </m:ctrlPr>
                          </m:sSubPr>
                          <m:e>
                            <m:r>
                              <a:rPr lang="en-SG" sz="2300" b="0" i="1" smtClean="0">
                                <a:solidFill>
                                  <a:schemeClr val="bg1">
                                    <a:lumMod val="75000"/>
                                  </a:schemeClr>
                                </a:solidFill>
                                <a:latin typeface="Cambria Math" panose="02040503050406030204" pitchFamily="18" charset="0"/>
                              </a:rPr>
                              <m:t>𝑓</m:t>
                            </m:r>
                          </m:e>
                          <m:sub>
                            <m:r>
                              <a:rPr lang="en-SG" sz="2300" b="0" i="1" smtClean="0">
                                <a:solidFill>
                                  <a:schemeClr val="bg1">
                                    <a:lumMod val="75000"/>
                                  </a:schemeClr>
                                </a:solidFill>
                                <a:latin typeface="Cambria Math" panose="02040503050406030204" pitchFamily="18" charset="0"/>
                              </a:rPr>
                              <m:t>2</m:t>
                            </m:r>
                          </m:sub>
                        </m:sSub>
                      </m:oMath>
                    </m:oMathPara>
                  </a14:m>
                  <a:endParaRPr lang="en-SG" sz="2300" dirty="0">
                    <a:solidFill>
                      <a:schemeClr val="bg1">
                        <a:lumMod val="75000"/>
                      </a:schemeClr>
                    </a:solidFill>
                  </a:endParaRPr>
                </a:p>
              </p:txBody>
            </p:sp>
          </mc:Choice>
          <mc:Fallback xmlns="">
            <p:sp>
              <p:nvSpPr>
                <p:cNvPr id="32" name="TextBox 31">
                  <a:extLst>
                    <a:ext uri="{FF2B5EF4-FFF2-40B4-BE49-F238E27FC236}">
                      <a16:creationId xmlns:a16="http://schemas.microsoft.com/office/drawing/2014/main" id="{E4E11F88-21A2-45AD-A5AD-42640DB91CE1}"/>
                    </a:ext>
                  </a:extLst>
                </p:cNvPr>
                <p:cNvSpPr txBox="1">
                  <a:spLocks noRot="1" noChangeAspect="1" noMove="1" noResize="1" noEditPoints="1" noAdjustHandles="1" noChangeArrowheads="1" noChangeShapeType="1" noTextEdit="1"/>
                </p:cNvSpPr>
                <p:nvPr/>
              </p:nvSpPr>
              <p:spPr>
                <a:xfrm>
                  <a:off x="7319636" y="3933056"/>
                  <a:ext cx="320409" cy="353943"/>
                </a:xfrm>
                <a:prstGeom prst="rect">
                  <a:avLst/>
                </a:prstGeom>
                <a:blipFill>
                  <a:blip r:embed="rId3"/>
                  <a:stretch>
                    <a:fillRect l="-32692" r="-7692" b="-34483"/>
                  </a:stretch>
                </a:blipFill>
              </p:spPr>
              <p:txBody>
                <a:bodyPr/>
                <a:lstStyle/>
                <a:p>
                  <a:r>
                    <a:rPr lang="en-SG">
                      <a:noFill/>
                    </a:rPr>
                    <a:t> </a:t>
                  </a:r>
                </a:p>
              </p:txBody>
            </p:sp>
          </mc:Fallback>
        </mc:AlternateContent>
        <p:sp>
          <p:nvSpPr>
            <p:cNvPr id="33" name="TextBox 32">
              <a:extLst>
                <a:ext uri="{FF2B5EF4-FFF2-40B4-BE49-F238E27FC236}">
                  <a16:creationId xmlns:a16="http://schemas.microsoft.com/office/drawing/2014/main" id="{B7D0479A-B2D8-4502-8E48-D504355550D9}"/>
                </a:ext>
              </a:extLst>
            </p:cNvPr>
            <p:cNvSpPr txBox="1"/>
            <p:nvPr/>
          </p:nvSpPr>
          <p:spPr>
            <a:xfrm>
              <a:off x="3495051" y="1807304"/>
              <a:ext cx="1800200" cy="446276"/>
            </a:xfrm>
            <a:prstGeom prst="rect">
              <a:avLst/>
            </a:prstGeom>
            <a:noFill/>
          </p:spPr>
          <p:txBody>
            <a:bodyPr wrap="square" rtlCol="0">
              <a:spAutoFit/>
            </a:bodyPr>
            <a:lstStyle/>
            <a:p>
              <a:r>
                <a:rPr lang="en-SG" sz="2300" dirty="0">
                  <a:solidFill>
                    <a:schemeClr val="accent2">
                      <a:lumMod val="40000"/>
                      <a:lumOff val="60000"/>
                    </a:schemeClr>
                  </a:solidFill>
                </a:rPr>
                <a:t>Objective</a:t>
              </a:r>
            </a:p>
          </p:txBody>
        </p:sp>
        <p:sp>
          <p:nvSpPr>
            <p:cNvPr id="34" name="TextBox 33">
              <a:extLst>
                <a:ext uri="{FF2B5EF4-FFF2-40B4-BE49-F238E27FC236}">
                  <a16:creationId xmlns:a16="http://schemas.microsoft.com/office/drawing/2014/main" id="{4DE38502-CD6C-45ED-A9F3-1395F1702B9A}"/>
                </a:ext>
              </a:extLst>
            </p:cNvPr>
            <p:cNvSpPr txBox="1"/>
            <p:nvPr/>
          </p:nvSpPr>
          <p:spPr>
            <a:xfrm>
              <a:off x="7752184" y="2116972"/>
              <a:ext cx="1800200" cy="446276"/>
            </a:xfrm>
            <a:prstGeom prst="rect">
              <a:avLst/>
            </a:prstGeom>
            <a:noFill/>
          </p:spPr>
          <p:txBody>
            <a:bodyPr wrap="square" rtlCol="0">
              <a:spAutoFit/>
            </a:bodyPr>
            <a:lstStyle/>
            <a:p>
              <a:r>
                <a:rPr lang="en-SG" sz="2300" dirty="0">
                  <a:solidFill>
                    <a:schemeClr val="accent2">
                      <a:lumMod val="40000"/>
                      <a:lumOff val="60000"/>
                    </a:schemeClr>
                  </a:solidFill>
                </a:rPr>
                <a:t>Eyepiece</a:t>
              </a:r>
            </a:p>
          </p:txBody>
        </p:sp>
      </p:grpSp>
      <p:sp>
        <p:nvSpPr>
          <p:cNvPr id="22" name="Content Placeholder 2">
            <a:extLst>
              <a:ext uri="{FF2B5EF4-FFF2-40B4-BE49-F238E27FC236}">
                <a16:creationId xmlns:a16="http://schemas.microsoft.com/office/drawing/2014/main" id="{68485251-EDC0-411B-9F64-9B42C3C72503}"/>
              </a:ext>
            </a:extLst>
          </p:cNvPr>
          <p:cNvSpPr txBox="1">
            <a:spLocks/>
          </p:cNvSpPr>
          <p:nvPr/>
        </p:nvSpPr>
        <p:spPr>
          <a:xfrm>
            <a:off x="335360" y="4725144"/>
            <a:ext cx="11593288" cy="104601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900" dirty="0">
                <a:solidFill>
                  <a:schemeClr val="bg1">
                    <a:lumMod val="85000"/>
                  </a:schemeClr>
                </a:solidFill>
              </a:rPr>
              <a:t>Fun fact: </a:t>
            </a:r>
          </a:p>
          <a:p>
            <a:pPr marL="0" indent="0">
              <a:buNone/>
            </a:pPr>
            <a:r>
              <a:rPr lang="en-GB" sz="1900" dirty="0">
                <a:solidFill>
                  <a:schemeClr val="bg1">
                    <a:lumMod val="85000"/>
                  </a:schemeClr>
                </a:solidFill>
              </a:rPr>
              <a:t>Galileo used a concave lens for the eyepiece instead. The standard (and better) design shown above was introduced by Kepler. The two exchanged some letters, in which Kepler sounded enthusiastic while Galileo sounds grouchy.</a:t>
            </a:r>
          </a:p>
        </p:txBody>
      </p:sp>
    </p:spTree>
    <p:extLst>
      <p:ext uri="{BB962C8B-B14F-4D97-AF65-F5344CB8AC3E}">
        <p14:creationId xmlns:p14="http://schemas.microsoft.com/office/powerpoint/2010/main" val="588337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89A6B7-831E-4B5D-A5C8-BAB009A9FDB0}"/>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5">
                    <a:lumMod val="20000"/>
                    <a:lumOff val="80000"/>
                  </a:schemeClr>
                </a:solidFill>
              </a:rPr>
              <a:t>Reflector/Newtonian Telescope</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solidFill>
                  <a:schemeClr val="bg1">
                    <a:lumMod val="75000"/>
                  </a:schemeClr>
                </a:solidFill>
              </a:rPr>
              <a:pPr/>
              <a:t>47</a:t>
            </a:fld>
            <a:endParaRPr lang="en-SG" dirty="0">
              <a:solidFill>
                <a:schemeClr val="bg1">
                  <a:lumMod val="75000"/>
                </a:schemeClr>
              </a:solidFill>
            </a:endParaRPr>
          </a:p>
        </p:txBody>
      </p:sp>
      <p:grpSp>
        <p:nvGrpSpPr>
          <p:cNvPr id="3" name="Group 2">
            <a:extLst>
              <a:ext uri="{FF2B5EF4-FFF2-40B4-BE49-F238E27FC236}">
                <a16:creationId xmlns:a16="http://schemas.microsoft.com/office/drawing/2014/main" id="{C795F1AB-C253-4189-957F-0FE62134B154}"/>
              </a:ext>
            </a:extLst>
          </p:cNvPr>
          <p:cNvGrpSpPr/>
          <p:nvPr/>
        </p:nvGrpSpPr>
        <p:grpSpPr>
          <a:xfrm>
            <a:off x="2958795" y="2013316"/>
            <a:ext cx="6521581" cy="2423796"/>
            <a:chOff x="2207568" y="1916832"/>
            <a:chExt cx="6521581" cy="2423796"/>
          </a:xfrm>
        </p:grpSpPr>
        <p:grpSp>
          <p:nvGrpSpPr>
            <p:cNvPr id="2" name="Group 1">
              <a:extLst>
                <a:ext uri="{FF2B5EF4-FFF2-40B4-BE49-F238E27FC236}">
                  <a16:creationId xmlns:a16="http://schemas.microsoft.com/office/drawing/2014/main" id="{4A2F0310-BB8B-4FD3-878E-35EF78EDD4D3}"/>
                </a:ext>
              </a:extLst>
            </p:cNvPr>
            <p:cNvGrpSpPr/>
            <p:nvPr/>
          </p:nvGrpSpPr>
          <p:grpSpPr>
            <a:xfrm>
              <a:off x="2269937" y="1916832"/>
              <a:ext cx="6459212" cy="2423796"/>
              <a:chOff x="2636878" y="3610920"/>
              <a:chExt cx="6459212" cy="2423796"/>
            </a:xfrm>
          </p:grpSpPr>
          <p:cxnSp>
            <p:nvCxnSpPr>
              <p:cNvPr id="8" name="Straight Connector 7">
                <a:extLst>
                  <a:ext uri="{FF2B5EF4-FFF2-40B4-BE49-F238E27FC236}">
                    <a16:creationId xmlns:a16="http://schemas.microsoft.com/office/drawing/2014/main" id="{0B486698-CB3F-4E3F-A81E-21117AFA8326}"/>
                  </a:ext>
                </a:extLst>
              </p:cNvPr>
              <p:cNvCxnSpPr>
                <a:cxnSpLocks/>
              </p:cNvCxnSpPr>
              <p:nvPr/>
            </p:nvCxnSpPr>
            <p:spPr>
              <a:xfrm>
                <a:off x="2774971" y="4820373"/>
                <a:ext cx="512122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701D3D1-A821-436A-8D10-10551D37C965}"/>
                  </a:ext>
                </a:extLst>
              </p:cNvPr>
              <p:cNvCxnSpPr>
                <a:cxnSpLocks/>
              </p:cNvCxnSpPr>
              <p:nvPr/>
            </p:nvCxnSpPr>
            <p:spPr>
              <a:xfrm>
                <a:off x="2774971" y="5684469"/>
                <a:ext cx="512122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3F62B0-B2A5-4E9C-B8E3-FBB5D0A7C6D5}"/>
                  </a:ext>
                </a:extLst>
              </p:cNvPr>
              <p:cNvCxnSpPr>
                <a:cxnSpLocks/>
              </p:cNvCxnSpPr>
              <p:nvPr/>
            </p:nvCxnSpPr>
            <p:spPr>
              <a:xfrm flipV="1">
                <a:off x="4359147" y="4836589"/>
                <a:ext cx="3547138" cy="29510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F6DD1C9-4E19-40D2-A790-28FD14AB6381}"/>
                  </a:ext>
                </a:extLst>
              </p:cNvPr>
              <p:cNvSpPr txBox="1"/>
              <p:nvPr/>
            </p:nvSpPr>
            <p:spPr>
              <a:xfrm>
                <a:off x="2966405" y="3786805"/>
                <a:ext cx="1440160" cy="446276"/>
              </a:xfrm>
              <a:prstGeom prst="rect">
                <a:avLst/>
              </a:prstGeom>
              <a:noFill/>
            </p:spPr>
            <p:txBody>
              <a:bodyPr wrap="square" rtlCol="0">
                <a:spAutoFit/>
              </a:bodyPr>
              <a:lstStyle/>
              <a:p>
                <a:r>
                  <a:rPr lang="en-SG" sz="2300" dirty="0">
                    <a:solidFill>
                      <a:schemeClr val="accent2">
                        <a:lumMod val="40000"/>
                        <a:lumOff val="60000"/>
                      </a:schemeClr>
                    </a:solidFill>
                  </a:rPr>
                  <a:t>Eyepiece</a:t>
                </a:r>
              </a:p>
            </p:txBody>
          </p:sp>
          <p:grpSp>
            <p:nvGrpSpPr>
              <p:cNvPr id="12" name="Group 11">
                <a:extLst>
                  <a:ext uri="{FF2B5EF4-FFF2-40B4-BE49-F238E27FC236}">
                    <a16:creationId xmlns:a16="http://schemas.microsoft.com/office/drawing/2014/main" id="{67E39013-3190-4831-9924-BAF42D8B3D0A}"/>
                  </a:ext>
                </a:extLst>
              </p:cNvPr>
              <p:cNvGrpSpPr/>
              <p:nvPr/>
            </p:nvGrpSpPr>
            <p:grpSpPr>
              <a:xfrm>
                <a:off x="7766174" y="4450547"/>
                <a:ext cx="1329916" cy="1584169"/>
                <a:chOff x="1690520" y="4653136"/>
                <a:chExt cx="1329916" cy="1584169"/>
              </a:xfrm>
            </p:grpSpPr>
            <p:sp>
              <p:nvSpPr>
                <p:cNvPr id="24" name="Flowchart: Stored Data 23">
                  <a:extLst>
                    <a:ext uri="{FF2B5EF4-FFF2-40B4-BE49-F238E27FC236}">
                      <a16:creationId xmlns:a16="http://schemas.microsoft.com/office/drawing/2014/main" id="{A8044EBC-6032-414F-8D1D-B15FEAAC94F2}"/>
                    </a:ext>
                  </a:extLst>
                </p:cNvPr>
                <p:cNvSpPr/>
                <p:nvPr/>
              </p:nvSpPr>
              <p:spPr>
                <a:xfrm rot="10800000">
                  <a:off x="1721513" y="4725140"/>
                  <a:ext cx="1206135" cy="1440161"/>
                </a:xfrm>
                <a:prstGeom prst="flowChartOnlineStorag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2">
                        <a:lumMod val="40000"/>
                        <a:lumOff val="60000"/>
                      </a:schemeClr>
                    </a:solidFill>
                  </a:endParaRPr>
                </a:p>
              </p:txBody>
            </p:sp>
            <p:sp>
              <p:nvSpPr>
                <p:cNvPr id="25" name="Moon 24">
                  <a:extLst>
                    <a:ext uri="{FF2B5EF4-FFF2-40B4-BE49-F238E27FC236}">
                      <a16:creationId xmlns:a16="http://schemas.microsoft.com/office/drawing/2014/main" id="{95F81A45-51C2-40A4-BD8B-1D1F796B614D}"/>
                    </a:ext>
                  </a:extLst>
                </p:cNvPr>
                <p:cNvSpPr/>
                <p:nvPr/>
              </p:nvSpPr>
              <p:spPr>
                <a:xfrm rot="10800000">
                  <a:off x="1690520" y="4725143"/>
                  <a:ext cx="553052" cy="1440160"/>
                </a:xfrm>
                <a:prstGeom prst="moon">
                  <a:avLst>
                    <a:gd name="adj" fmla="val 6279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2">
                        <a:lumMod val="40000"/>
                        <a:lumOff val="60000"/>
                      </a:schemeClr>
                    </a:solidFill>
                  </a:endParaRPr>
                </a:p>
              </p:txBody>
            </p:sp>
            <p:sp>
              <p:nvSpPr>
                <p:cNvPr id="26" name="Rectangle 25">
                  <a:extLst>
                    <a:ext uri="{FF2B5EF4-FFF2-40B4-BE49-F238E27FC236}">
                      <a16:creationId xmlns:a16="http://schemas.microsoft.com/office/drawing/2014/main" id="{DEEFD58C-1CE7-4D26-A68C-EA170E7AA19F}"/>
                    </a:ext>
                  </a:extLst>
                </p:cNvPr>
                <p:cNvSpPr/>
                <p:nvPr/>
              </p:nvSpPr>
              <p:spPr>
                <a:xfrm>
                  <a:off x="2012324" y="4653136"/>
                  <a:ext cx="1008112" cy="15841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2">
                        <a:lumMod val="40000"/>
                        <a:lumOff val="60000"/>
                      </a:schemeClr>
                    </a:solidFill>
                  </a:endParaRPr>
                </a:p>
              </p:txBody>
            </p:sp>
          </p:grpSp>
          <p:cxnSp>
            <p:nvCxnSpPr>
              <p:cNvPr id="13" name="Straight Connector 12">
                <a:extLst>
                  <a:ext uri="{FF2B5EF4-FFF2-40B4-BE49-F238E27FC236}">
                    <a16:creationId xmlns:a16="http://schemas.microsoft.com/office/drawing/2014/main" id="{5D2DF74E-3428-4FBD-BF5F-E7C649D03363}"/>
                  </a:ext>
                </a:extLst>
              </p:cNvPr>
              <p:cNvCxnSpPr>
                <a:cxnSpLocks/>
              </p:cNvCxnSpPr>
              <p:nvPr/>
            </p:nvCxnSpPr>
            <p:spPr>
              <a:xfrm>
                <a:off x="2636878" y="5237436"/>
                <a:ext cx="6100722"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12BC1A-D389-49A7-9FFD-38F8FFDE8B99}"/>
                  </a:ext>
                </a:extLst>
              </p:cNvPr>
              <p:cNvCxnSpPr>
                <a:cxnSpLocks/>
              </p:cNvCxnSpPr>
              <p:nvPr/>
            </p:nvCxnSpPr>
            <p:spPr>
              <a:xfrm>
                <a:off x="4605701" y="5411870"/>
                <a:ext cx="3276555" cy="27259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A7D5E7-2A0C-46AB-83D0-E521ACCC50D9}"/>
                  </a:ext>
                </a:extLst>
              </p:cNvPr>
              <p:cNvCxnSpPr>
                <a:cxnSpLocks/>
              </p:cNvCxnSpPr>
              <p:nvPr/>
            </p:nvCxnSpPr>
            <p:spPr>
              <a:xfrm>
                <a:off x="4275425" y="5081401"/>
                <a:ext cx="396000" cy="394159"/>
              </a:xfrm>
              <a:prstGeom prst="line">
                <a:avLst/>
              </a:prstGeom>
              <a:ln w="5715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2068E24-0C75-4AF4-8EEF-5225F9654625}"/>
                  </a:ext>
                </a:extLst>
              </p:cNvPr>
              <p:cNvSpPr txBox="1"/>
              <p:nvPr/>
            </p:nvSpPr>
            <p:spPr>
              <a:xfrm>
                <a:off x="7408736" y="4013089"/>
                <a:ext cx="1594566" cy="446276"/>
              </a:xfrm>
              <a:prstGeom prst="rect">
                <a:avLst/>
              </a:prstGeom>
              <a:noFill/>
            </p:spPr>
            <p:txBody>
              <a:bodyPr wrap="square" rtlCol="0">
                <a:spAutoFit/>
              </a:bodyPr>
              <a:lstStyle/>
              <a:p>
                <a:r>
                  <a:rPr lang="en-SG" sz="2300" dirty="0">
                    <a:solidFill>
                      <a:schemeClr val="accent2">
                        <a:lumMod val="40000"/>
                        <a:lumOff val="60000"/>
                      </a:schemeClr>
                    </a:solidFill>
                  </a:rPr>
                  <a:t>Objective</a:t>
                </a:r>
              </a:p>
            </p:txBody>
          </p:sp>
          <p:grpSp>
            <p:nvGrpSpPr>
              <p:cNvPr id="17" name="Group 16">
                <a:extLst>
                  <a:ext uri="{FF2B5EF4-FFF2-40B4-BE49-F238E27FC236}">
                    <a16:creationId xmlns:a16="http://schemas.microsoft.com/office/drawing/2014/main" id="{7EDCF41E-01AB-4053-AF63-3B53D99CAACC}"/>
                  </a:ext>
                </a:extLst>
              </p:cNvPr>
              <p:cNvGrpSpPr/>
              <p:nvPr/>
            </p:nvGrpSpPr>
            <p:grpSpPr>
              <a:xfrm rot="5400000">
                <a:off x="4383664" y="3786749"/>
                <a:ext cx="154778" cy="523200"/>
                <a:chOff x="6480922" y="878813"/>
                <a:chExt cx="237153" cy="798836"/>
              </a:xfrm>
            </p:grpSpPr>
            <p:sp>
              <p:nvSpPr>
                <p:cNvPr id="22" name="Flowchart: Delay 21">
                  <a:extLst>
                    <a:ext uri="{FF2B5EF4-FFF2-40B4-BE49-F238E27FC236}">
                      <a16:creationId xmlns:a16="http://schemas.microsoft.com/office/drawing/2014/main" id="{703AE77D-9F27-47E8-8B8D-9C7DCF3D61E9}"/>
                    </a:ext>
                  </a:extLst>
                </p:cNvPr>
                <p:cNvSpPr/>
                <p:nvPr/>
              </p:nvSpPr>
              <p:spPr>
                <a:xfrm flipH="1">
                  <a:off x="6480922" y="878813"/>
                  <a:ext cx="144016" cy="792088"/>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accent2">
                        <a:lumMod val="40000"/>
                        <a:lumOff val="60000"/>
                      </a:schemeClr>
                    </a:solidFill>
                  </a:endParaRPr>
                </a:p>
              </p:txBody>
            </p:sp>
            <p:sp>
              <p:nvSpPr>
                <p:cNvPr id="23" name="Flowchart: Delay 22">
                  <a:extLst>
                    <a:ext uri="{FF2B5EF4-FFF2-40B4-BE49-F238E27FC236}">
                      <a16:creationId xmlns:a16="http://schemas.microsoft.com/office/drawing/2014/main" id="{1B08F43C-5352-4ABB-9789-632AFFB1CFD1}"/>
                    </a:ext>
                  </a:extLst>
                </p:cNvPr>
                <p:cNvSpPr/>
                <p:nvPr/>
              </p:nvSpPr>
              <p:spPr>
                <a:xfrm rot="10800000" flipH="1">
                  <a:off x="6574059" y="885561"/>
                  <a:ext cx="144016" cy="792088"/>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accent2">
                        <a:lumMod val="40000"/>
                        <a:lumOff val="60000"/>
                      </a:schemeClr>
                    </a:solidFill>
                  </a:endParaRPr>
                </a:p>
              </p:txBody>
            </p:sp>
          </p:grpSp>
          <p:cxnSp>
            <p:nvCxnSpPr>
              <p:cNvPr id="18" name="Straight Connector 17">
                <a:extLst>
                  <a:ext uri="{FF2B5EF4-FFF2-40B4-BE49-F238E27FC236}">
                    <a16:creationId xmlns:a16="http://schemas.microsoft.com/office/drawing/2014/main" id="{70ED790F-F90A-4B78-9EBB-6179AF4CC6FC}"/>
                  </a:ext>
                </a:extLst>
              </p:cNvPr>
              <p:cNvCxnSpPr>
                <a:cxnSpLocks/>
              </p:cNvCxnSpPr>
              <p:nvPr/>
            </p:nvCxnSpPr>
            <p:spPr>
              <a:xfrm flipV="1">
                <a:off x="4359147" y="4045947"/>
                <a:ext cx="239454" cy="10857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23D917A-09EF-44FC-B529-B1EB9001C9FF}"/>
                  </a:ext>
                </a:extLst>
              </p:cNvPr>
              <p:cNvCxnSpPr>
                <a:cxnSpLocks/>
              </p:cNvCxnSpPr>
              <p:nvPr/>
            </p:nvCxnSpPr>
            <p:spPr>
              <a:xfrm flipH="1" flipV="1">
                <a:off x="4309795" y="4035557"/>
                <a:ext cx="337941" cy="13740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C92BC0-C27D-4273-9055-3E10F973FE20}"/>
                  </a:ext>
                </a:extLst>
              </p:cNvPr>
              <p:cNvCxnSpPr>
                <a:cxnSpLocks/>
              </p:cNvCxnSpPr>
              <p:nvPr/>
            </p:nvCxnSpPr>
            <p:spPr>
              <a:xfrm>
                <a:off x="4307197" y="3610920"/>
                <a:ext cx="0" cy="4278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1BA6CD-BA9A-4F38-BD9C-CB3C00876CA6}"/>
                  </a:ext>
                </a:extLst>
              </p:cNvPr>
              <p:cNvCxnSpPr>
                <a:cxnSpLocks/>
              </p:cNvCxnSpPr>
              <p:nvPr/>
            </p:nvCxnSpPr>
            <p:spPr>
              <a:xfrm>
                <a:off x="4600139" y="3616115"/>
                <a:ext cx="0" cy="4278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1A45F4F9-26EF-4908-9873-83F8D67D8E6F}"/>
                </a:ext>
              </a:extLst>
            </p:cNvPr>
            <p:cNvSpPr txBox="1"/>
            <p:nvPr/>
          </p:nvSpPr>
          <p:spPr>
            <a:xfrm>
              <a:off x="2207568" y="3501008"/>
              <a:ext cx="1927627" cy="384721"/>
            </a:xfrm>
            <a:prstGeom prst="rect">
              <a:avLst/>
            </a:prstGeom>
            <a:noFill/>
          </p:spPr>
          <p:txBody>
            <a:bodyPr wrap="square" rtlCol="0">
              <a:spAutoFit/>
            </a:bodyPr>
            <a:lstStyle/>
            <a:p>
              <a:r>
                <a:rPr lang="en-SG" sz="1900" dirty="0">
                  <a:solidFill>
                    <a:schemeClr val="accent2">
                      <a:lumMod val="40000"/>
                      <a:lumOff val="60000"/>
                    </a:schemeClr>
                  </a:solidFill>
                </a:rPr>
                <a:t>Secondary mirror</a:t>
              </a:r>
            </a:p>
          </p:txBody>
        </p:sp>
      </p:grpSp>
      <p:sp>
        <p:nvSpPr>
          <p:cNvPr id="28" name="Content Placeholder 2">
            <a:extLst>
              <a:ext uri="{FF2B5EF4-FFF2-40B4-BE49-F238E27FC236}">
                <a16:creationId xmlns:a16="http://schemas.microsoft.com/office/drawing/2014/main" id="{BD616A48-D33D-438D-B73A-27F04B3BF1AF}"/>
              </a:ext>
            </a:extLst>
          </p:cNvPr>
          <p:cNvSpPr txBox="1">
            <a:spLocks/>
          </p:cNvSpPr>
          <p:nvPr/>
        </p:nvSpPr>
        <p:spPr>
          <a:xfrm>
            <a:off x="609600" y="4975275"/>
            <a:ext cx="10959008" cy="104601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300" dirty="0">
                <a:solidFill>
                  <a:schemeClr val="bg1">
                    <a:lumMod val="85000"/>
                  </a:schemeClr>
                </a:solidFill>
              </a:rPr>
              <a:t>Large telescopes are almost always reflectors. </a:t>
            </a:r>
            <a:r>
              <a:rPr lang="en-GB" sz="2300" i="1" dirty="0">
                <a:solidFill>
                  <a:schemeClr val="bg1">
                    <a:lumMod val="85000"/>
                  </a:schemeClr>
                </a:solidFill>
              </a:rPr>
              <a:t>Why?</a:t>
            </a:r>
          </a:p>
        </p:txBody>
      </p:sp>
    </p:spTree>
    <p:extLst>
      <p:ext uri="{BB962C8B-B14F-4D97-AF65-F5344CB8AC3E}">
        <p14:creationId xmlns:p14="http://schemas.microsoft.com/office/powerpoint/2010/main" val="2524986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89A6B7-831E-4B5D-A5C8-BAB009A9FDB0}"/>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5">
                    <a:lumMod val="20000"/>
                    <a:lumOff val="80000"/>
                  </a:schemeClr>
                </a:solidFill>
              </a:rPr>
              <a:t>Schmidt-Cassegrain Telescope</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solidFill>
                  <a:schemeClr val="bg1">
                    <a:lumMod val="75000"/>
                  </a:schemeClr>
                </a:solidFill>
              </a:rPr>
              <a:pPr/>
              <a:t>48</a:t>
            </a:fld>
            <a:endParaRPr lang="en-SG" dirty="0">
              <a:solidFill>
                <a:schemeClr val="bg1">
                  <a:lumMod val="75000"/>
                </a:schemeClr>
              </a:solidFill>
            </a:endParaRPr>
          </a:p>
        </p:txBody>
      </p:sp>
      <p:grpSp>
        <p:nvGrpSpPr>
          <p:cNvPr id="6" name="Group 5">
            <a:extLst>
              <a:ext uri="{FF2B5EF4-FFF2-40B4-BE49-F238E27FC236}">
                <a16:creationId xmlns:a16="http://schemas.microsoft.com/office/drawing/2014/main" id="{D4EE8054-FB44-4375-BBF7-2C1D0A9B955E}"/>
              </a:ext>
            </a:extLst>
          </p:cNvPr>
          <p:cNvGrpSpPr/>
          <p:nvPr/>
        </p:nvGrpSpPr>
        <p:grpSpPr>
          <a:xfrm>
            <a:off x="3282017" y="1916832"/>
            <a:ext cx="4614183" cy="2217744"/>
            <a:chOff x="4727848" y="3832012"/>
            <a:chExt cx="4614183" cy="2217744"/>
          </a:xfrm>
        </p:grpSpPr>
        <p:cxnSp>
          <p:nvCxnSpPr>
            <p:cNvPr id="8" name="Straight Connector 7">
              <a:extLst>
                <a:ext uri="{FF2B5EF4-FFF2-40B4-BE49-F238E27FC236}">
                  <a16:creationId xmlns:a16="http://schemas.microsoft.com/office/drawing/2014/main" id="{778EBE6B-52E1-4894-8922-23B256776CA5}"/>
                </a:ext>
              </a:extLst>
            </p:cNvPr>
            <p:cNvCxnSpPr>
              <a:cxnSpLocks/>
            </p:cNvCxnSpPr>
            <p:nvPr/>
          </p:nvCxnSpPr>
          <p:spPr>
            <a:xfrm flipV="1">
              <a:off x="5671605" y="4700709"/>
              <a:ext cx="2323585" cy="3786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2948A6-C537-4A2E-BF8A-4B913CF3F437}"/>
                </a:ext>
              </a:extLst>
            </p:cNvPr>
            <p:cNvCxnSpPr>
              <a:cxnSpLocks/>
            </p:cNvCxnSpPr>
            <p:nvPr/>
          </p:nvCxnSpPr>
          <p:spPr>
            <a:xfrm>
              <a:off x="5671605" y="5409647"/>
              <a:ext cx="2270374" cy="35610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F13D08-58DB-4072-BA05-7C91D8C1E3E1}"/>
                </a:ext>
              </a:extLst>
            </p:cNvPr>
            <p:cNvSpPr txBox="1"/>
            <p:nvPr/>
          </p:nvSpPr>
          <p:spPr>
            <a:xfrm>
              <a:off x="7285932" y="4025609"/>
              <a:ext cx="1594566" cy="384721"/>
            </a:xfrm>
            <a:prstGeom prst="rect">
              <a:avLst/>
            </a:prstGeom>
            <a:noFill/>
          </p:spPr>
          <p:txBody>
            <a:bodyPr wrap="square" rtlCol="0">
              <a:spAutoFit/>
            </a:bodyPr>
            <a:lstStyle/>
            <a:p>
              <a:r>
                <a:rPr lang="en-SG" sz="1900" dirty="0">
                  <a:solidFill>
                    <a:schemeClr val="accent2">
                      <a:lumMod val="40000"/>
                      <a:lumOff val="60000"/>
                    </a:schemeClr>
                  </a:solidFill>
                </a:rPr>
                <a:t>Objective</a:t>
              </a:r>
            </a:p>
          </p:txBody>
        </p:sp>
        <p:grpSp>
          <p:nvGrpSpPr>
            <p:cNvPr id="11" name="Group 10">
              <a:extLst>
                <a:ext uri="{FF2B5EF4-FFF2-40B4-BE49-F238E27FC236}">
                  <a16:creationId xmlns:a16="http://schemas.microsoft.com/office/drawing/2014/main" id="{68D46C37-CFA6-4EEF-AC17-80E760E7F116}"/>
                </a:ext>
              </a:extLst>
            </p:cNvPr>
            <p:cNvGrpSpPr/>
            <p:nvPr/>
          </p:nvGrpSpPr>
          <p:grpSpPr>
            <a:xfrm>
              <a:off x="7795648" y="4465587"/>
              <a:ext cx="1300442" cy="1584169"/>
              <a:chOff x="1719994" y="4653136"/>
              <a:chExt cx="1300442" cy="1584169"/>
            </a:xfrm>
          </p:grpSpPr>
          <p:sp>
            <p:nvSpPr>
              <p:cNvPr id="26" name="Flowchart: Stored Data 25">
                <a:extLst>
                  <a:ext uri="{FF2B5EF4-FFF2-40B4-BE49-F238E27FC236}">
                    <a16:creationId xmlns:a16="http://schemas.microsoft.com/office/drawing/2014/main" id="{34F3102E-24EC-4D96-A407-327496C0459C}"/>
                  </a:ext>
                </a:extLst>
              </p:cNvPr>
              <p:cNvSpPr/>
              <p:nvPr/>
            </p:nvSpPr>
            <p:spPr>
              <a:xfrm rot="10800000">
                <a:off x="1721513" y="4725140"/>
                <a:ext cx="1206135" cy="1440161"/>
              </a:xfrm>
              <a:prstGeom prst="flowChartOnlineStorag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lumMod val="75000"/>
                    </a:schemeClr>
                  </a:solidFill>
                </a:endParaRPr>
              </a:p>
            </p:txBody>
          </p:sp>
          <p:sp>
            <p:nvSpPr>
              <p:cNvPr id="27" name="Moon 26">
                <a:extLst>
                  <a:ext uri="{FF2B5EF4-FFF2-40B4-BE49-F238E27FC236}">
                    <a16:creationId xmlns:a16="http://schemas.microsoft.com/office/drawing/2014/main" id="{CBA2F382-3BFF-4380-A1B4-7BC91414C0F5}"/>
                  </a:ext>
                </a:extLst>
              </p:cNvPr>
              <p:cNvSpPr/>
              <p:nvPr/>
            </p:nvSpPr>
            <p:spPr>
              <a:xfrm rot="10800000">
                <a:off x="1719994" y="4725143"/>
                <a:ext cx="634082" cy="1440160"/>
              </a:xfrm>
              <a:prstGeom prst="moon">
                <a:avLst>
                  <a:gd name="adj" fmla="val 62798"/>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lumMod val="75000"/>
                    </a:schemeClr>
                  </a:solidFill>
                </a:endParaRPr>
              </a:p>
            </p:txBody>
          </p:sp>
          <p:sp>
            <p:nvSpPr>
              <p:cNvPr id="28" name="Rectangle 27">
                <a:extLst>
                  <a:ext uri="{FF2B5EF4-FFF2-40B4-BE49-F238E27FC236}">
                    <a16:creationId xmlns:a16="http://schemas.microsoft.com/office/drawing/2014/main" id="{AAD713AF-F976-4E78-A978-F2DA874FC1E2}"/>
                  </a:ext>
                </a:extLst>
              </p:cNvPr>
              <p:cNvSpPr/>
              <p:nvPr/>
            </p:nvSpPr>
            <p:spPr>
              <a:xfrm>
                <a:off x="2012324" y="4653136"/>
                <a:ext cx="1008112" cy="15841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lumMod val="75000"/>
                    </a:schemeClr>
                  </a:solidFill>
                </a:endParaRPr>
              </a:p>
            </p:txBody>
          </p:sp>
        </p:grpSp>
        <p:grpSp>
          <p:nvGrpSpPr>
            <p:cNvPr id="12" name="Group 11">
              <a:extLst>
                <a:ext uri="{FF2B5EF4-FFF2-40B4-BE49-F238E27FC236}">
                  <a16:creationId xmlns:a16="http://schemas.microsoft.com/office/drawing/2014/main" id="{454CA6EF-0DE3-427A-8B1F-7A3B72A0F05C}"/>
                </a:ext>
              </a:extLst>
            </p:cNvPr>
            <p:cNvGrpSpPr/>
            <p:nvPr/>
          </p:nvGrpSpPr>
          <p:grpSpPr>
            <a:xfrm>
              <a:off x="8221283" y="4990927"/>
              <a:ext cx="154778" cy="523200"/>
              <a:chOff x="6480922" y="878813"/>
              <a:chExt cx="237153" cy="798836"/>
            </a:xfrm>
          </p:grpSpPr>
          <p:sp>
            <p:nvSpPr>
              <p:cNvPr id="24" name="Flowchart: Delay 23">
                <a:extLst>
                  <a:ext uri="{FF2B5EF4-FFF2-40B4-BE49-F238E27FC236}">
                    <a16:creationId xmlns:a16="http://schemas.microsoft.com/office/drawing/2014/main" id="{B417C94E-AD72-4BE6-B2CB-9B01D107D31E}"/>
                  </a:ext>
                </a:extLst>
              </p:cNvPr>
              <p:cNvSpPr/>
              <p:nvPr/>
            </p:nvSpPr>
            <p:spPr>
              <a:xfrm flipH="1">
                <a:off x="6480922" y="878813"/>
                <a:ext cx="144016" cy="792088"/>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lumMod val="75000"/>
                    </a:schemeClr>
                  </a:solidFill>
                </a:endParaRPr>
              </a:p>
            </p:txBody>
          </p:sp>
          <p:sp>
            <p:nvSpPr>
              <p:cNvPr id="25" name="Flowchart: Delay 24">
                <a:extLst>
                  <a:ext uri="{FF2B5EF4-FFF2-40B4-BE49-F238E27FC236}">
                    <a16:creationId xmlns:a16="http://schemas.microsoft.com/office/drawing/2014/main" id="{853A7EEB-4456-4ECC-A378-B67213D1B94B}"/>
                  </a:ext>
                </a:extLst>
              </p:cNvPr>
              <p:cNvSpPr/>
              <p:nvPr/>
            </p:nvSpPr>
            <p:spPr>
              <a:xfrm rot="10800000" flipH="1">
                <a:off x="6574059" y="885561"/>
                <a:ext cx="144016" cy="792088"/>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lumMod val="75000"/>
                    </a:schemeClr>
                  </a:solidFill>
                </a:endParaRPr>
              </a:p>
            </p:txBody>
          </p:sp>
        </p:grpSp>
        <p:cxnSp>
          <p:nvCxnSpPr>
            <p:cNvPr id="13" name="Straight Connector 12">
              <a:extLst>
                <a:ext uri="{FF2B5EF4-FFF2-40B4-BE49-F238E27FC236}">
                  <a16:creationId xmlns:a16="http://schemas.microsoft.com/office/drawing/2014/main" id="{7FBEF86E-23C9-406E-A65D-12CC61D01242}"/>
                </a:ext>
              </a:extLst>
            </p:cNvPr>
            <p:cNvCxnSpPr>
              <a:cxnSpLocks/>
            </p:cNvCxnSpPr>
            <p:nvPr/>
          </p:nvCxnSpPr>
          <p:spPr>
            <a:xfrm flipH="1" flipV="1">
              <a:off x="5815031" y="5069344"/>
              <a:ext cx="2452648" cy="2842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F6E4AC-B199-44C6-B415-E0FBBDEBD8BE}"/>
                </a:ext>
              </a:extLst>
            </p:cNvPr>
            <p:cNvCxnSpPr>
              <a:cxnSpLocks/>
            </p:cNvCxnSpPr>
            <p:nvPr/>
          </p:nvCxnSpPr>
          <p:spPr>
            <a:xfrm flipH="1">
              <a:off x="5807969" y="5097328"/>
              <a:ext cx="2462839" cy="3328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E7FCFA3-23E3-47C8-9B09-D1A6AEE76A31}"/>
                </a:ext>
              </a:extLst>
            </p:cNvPr>
            <p:cNvCxnSpPr>
              <a:cxnSpLocks/>
            </p:cNvCxnSpPr>
            <p:nvPr/>
          </p:nvCxnSpPr>
          <p:spPr>
            <a:xfrm>
              <a:off x="8267679" y="5097328"/>
              <a:ext cx="5040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3CF30C2-1F5A-43AB-AEA5-CC26D3DD53AA}"/>
                </a:ext>
              </a:extLst>
            </p:cNvPr>
            <p:cNvCxnSpPr>
              <a:cxnSpLocks/>
            </p:cNvCxnSpPr>
            <p:nvPr/>
          </p:nvCxnSpPr>
          <p:spPr>
            <a:xfrm>
              <a:off x="8267679" y="5353316"/>
              <a:ext cx="50405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5C794B5-CA25-46E0-97E5-3B928C5B9CAC}"/>
                </a:ext>
              </a:extLst>
            </p:cNvPr>
            <p:cNvSpPr/>
            <p:nvPr/>
          </p:nvSpPr>
          <p:spPr>
            <a:xfrm>
              <a:off x="5640943" y="4537590"/>
              <a:ext cx="45719" cy="1440158"/>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lumMod val="75000"/>
                  </a:schemeClr>
                </a:solidFill>
              </a:endParaRPr>
            </a:p>
          </p:txBody>
        </p:sp>
        <p:cxnSp>
          <p:nvCxnSpPr>
            <p:cNvPr id="18" name="Straight Connector 17">
              <a:extLst>
                <a:ext uri="{FF2B5EF4-FFF2-40B4-BE49-F238E27FC236}">
                  <a16:creationId xmlns:a16="http://schemas.microsoft.com/office/drawing/2014/main" id="{65AFE99E-C9E5-4073-B15C-824923EB06D1}"/>
                </a:ext>
              </a:extLst>
            </p:cNvPr>
            <p:cNvCxnSpPr>
              <a:cxnSpLocks/>
            </p:cNvCxnSpPr>
            <p:nvPr/>
          </p:nvCxnSpPr>
          <p:spPr>
            <a:xfrm>
              <a:off x="5519936" y="4709116"/>
              <a:ext cx="23762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8D379C-149D-4908-9139-8D19CD4A0FFE}"/>
                </a:ext>
              </a:extLst>
            </p:cNvPr>
            <p:cNvCxnSpPr>
              <a:cxnSpLocks/>
            </p:cNvCxnSpPr>
            <p:nvPr/>
          </p:nvCxnSpPr>
          <p:spPr>
            <a:xfrm>
              <a:off x="5531751" y="5769438"/>
              <a:ext cx="23762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Flowchart: Delay 19">
              <a:extLst>
                <a:ext uri="{FF2B5EF4-FFF2-40B4-BE49-F238E27FC236}">
                  <a16:creationId xmlns:a16="http://schemas.microsoft.com/office/drawing/2014/main" id="{3C3152B3-D8FB-4305-AC31-B34B514E5B86}"/>
                </a:ext>
              </a:extLst>
            </p:cNvPr>
            <p:cNvSpPr/>
            <p:nvPr/>
          </p:nvSpPr>
          <p:spPr>
            <a:xfrm rot="10800000" flipH="1">
              <a:off x="5692901" y="4990927"/>
              <a:ext cx="161451" cy="502999"/>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lumMod val="75000"/>
                  </a:schemeClr>
                </a:solidFill>
              </a:endParaRPr>
            </a:p>
          </p:txBody>
        </p:sp>
        <p:sp>
          <p:nvSpPr>
            <p:cNvPr id="21" name="TextBox 20">
              <a:extLst>
                <a:ext uri="{FF2B5EF4-FFF2-40B4-BE49-F238E27FC236}">
                  <a16:creationId xmlns:a16="http://schemas.microsoft.com/office/drawing/2014/main" id="{36FB3DC8-616D-47C6-B691-E2DE0277B8E0}"/>
                </a:ext>
              </a:extLst>
            </p:cNvPr>
            <p:cNvSpPr txBox="1"/>
            <p:nvPr/>
          </p:nvSpPr>
          <p:spPr>
            <a:xfrm>
              <a:off x="8135896" y="5467294"/>
              <a:ext cx="1206135" cy="384721"/>
            </a:xfrm>
            <a:prstGeom prst="rect">
              <a:avLst/>
            </a:prstGeom>
            <a:noFill/>
          </p:spPr>
          <p:txBody>
            <a:bodyPr wrap="square" rtlCol="0">
              <a:spAutoFit/>
            </a:bodyPr>
            <a:lstStyle/>
            <a:p>
              <a:r>
                <a:rPr lang="en-SG" sz="1900" dirty="0">
                  <a:solidFill>
                    <a:schemeClr val="accent2">
                      <a:lumMod val="40000"/>
                      <a:lumOff val="60000"/>
                    </a:schemeClr>
                  </a:solidFill>
                </a:rPr>
                <a:t>Eyepiece</a:t>
              </a:r>
            </a:p>
          </p:txBody>
        </p:sp>
        <p:sp>
          <p:nvSpPr>
            <p:cNvPr id="22" name="TextBox 21">
              <a:extLst>
                <a:ext uri="{FF2B5EF4-FFF2-40B4-BE49-F238E27FC236}">
                  <a16:creationId xmlns:a16="http://schemas.microsoft.com/office/drawing/2014/main" id="{E4735C76-B8CD-473C-8E70-7800B50EC0C7}"/>
                </a:ext>
              </a:extLst>
            </p:cNvPr>
            <p:cNvSpPr txBox="1"/>
            <p:nvPr/>
          </p:nvSpPr>
          <p:spPr>
            <a:xfrm>
              <a:off x="4727848" y="3832012"/>
              <a:ext cx="1944216" cy="677108"/>
            </a:xfrm>
            <a:prstGeom prst="rect">
              <a:avLst/>
            </a:prstGeom>
            <a:noFill/>
          </p:spPr>
          <p:txBody>
            <a:bodyPr wrap="square" rtlCol="0">
              <a:spAutoFit/>
            </a:bodyPr>
            <a:lstStyle/>
            <a:p>
              <a:r>
                <a:rPr lang="en-SG" sz="1900" dirty="0">
                  <a:solidFill>
                    <a:schemeClr val="accent2">
                      <a:lumMod val="40000"/>
                      <a:lumOff val="60000"/>
                    </a:schemeClr>
                  </a:solidFill>
                </a:rPr>
                <a:t>Corrector lens &amp; secondary mirror</a:t>
              </a:r>
            </a:p>
          </p:txBody>
        </p:sp>
        <p:cxnSp>
          <p:nvCxnSpPr>
            <p:cNvPr id="23" name="Straight Connector 22">
              <a:extLst>
                <a:ext uri="{FF2B5EF4-FFF2-40B4-BE49-F238E27FC236}">
                  <a16:creationId xmlns:a16="http://schemas.microsoft.com/office/drawing/2014/main" id="{422F6081-6BFD-4F96-A627-E3752B9C43A8}"/>
                </a:ext>
              </a:extLst>
            </p:cNvPr>
            <p:cNvCxnSpPr>
              <a:cxnSpLocks/>
            </p:cNvCxnSpPr>
            <p:nvPr/>
          </p:nvCxnSpPr>
          <p:spPr>
            <a:xfrm>
              <a:off x="4871864" y="5232159"/>
              <a:ext cx="4138999"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sp>
        <p:nvSpPr>
          <p:cNvPr id="29" name="Content Placeholder 2">
            <a:extLst>
              <a:ext uri="{FF2B5EF4-FFF2-40B4-BE49-F238E27FC236}">
                <a16:creationId xmlns:a16="http://schemas.microsoft.com/office/drawing/2014/main" id="{7039DC20-A9B8-48C9-9CE8-D0C6EEF9ACD5}"/>
              </a:ext>
            </a:extLst>
          </p:cNvPr>
          <p:cNvSpPr txBox="1">
            <a:spLocks/>
          </p:cNvSpPr>
          <p:nvPr/>
        </p:nvSpPr>
        <p:spPr>
          <a:xfrm>
            <a:off x="609600" y="4975275"/>
            <a:ext cx="10959008" cy="104601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300" dirty="0">
                <a:solidFill>
                  <a:schemeClr val="bg1">
                    <a:lumMod val="85000"/>
                  </a:schemeClr>
                </a:solidFill>
              </a:rPr>
              <a:t>Short tube. Portable.</a:t>
            </a:r>
            <a:endParaRPr lang="en-GB" sz="2300" i="1" dirty="0">
              <a:solidFill>
                <a:schemeClr val="bg1">
                  <a:lumMod val="85000"/>
                </a:schemeClr>
              </a:solidFill>
            </a:endParaRPr>
          </a:p>
        </p:txBody>
      </p:sp>
    </p:spTree>
    <p:extLst>
      <p:ext uri="{BB962C8B-B14F-4D97-AF65-F5344CB8AC3E}">
        <p14:creationId xmlns:p14="http://schemas.microsoft.com/office/powerpoint/2010/main" val="1784392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89A6B7-831E-4B5D-A5C8-BAB009A9FDB0}"/>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5">
                    <a:lumMod val="20000"/>
                    <a:lumOff val="80000"/>
                  </a:schemeClr>
                </a:solidFill>
              </a:rPr>
              <a:t>Telescope Mounts</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solidFill>
                  <a:schemeClr val="bg1">
                    <a:lumMod val="75000"/>
                  </a:schemeClr>
                </a:solidFill>
              </a:rPr>
              <a:pPr/>
              <a:t>49</a:t>
            </a:fld>
            <a:endParaRPr lang="en-SG" dirty="0">
              <a:solidFill>
                <a:schemeClr val="bg1">
                  <a:lumMod val="75000"/>
                </a:schemeClr>
              </a:solidFill>
            </a:endParaRPr>
          </a:p>
        </p:txBody>
      </p:sp>
      <p:pic>
        <p:nvPicPr>
          <p:cNvPr id="2" name="Online Media 1" title="Astro Tutorial #1.11: Telescope Mounts - ALT/AZ vs EQ">
            <a:hlinkClick r:id="" action="ppaction://media"/>
            <a:extLst>
              <a:ext uri="{FF2B5EF4-FFF2-40B4-BE49-F238E27FC236}">
                <a16:creationId xmlns:a16="http://schemas.microsoft.com/office/drawing/2014/main" id="{2DA9DDF4-83EF-4E22-BC92-6C13AC3D2576}"/>
              </a:ext>
            </a:extLst>
          </p:cNvPr>
          <p:cNvPicPr>
            <a:picLocks noRot="1" noChangeAspect="1"/>
          </p:cNvPicPr>
          <p:nvPr>
            <a:videoFile r:link="rId1"/>
          </p:nvPr>
        </p:nvPicPr>
        <p:blipFill>
          <a:blip r:embed="rId4"/>
          <a:stretch>
            <a:fillRect/>
          </a:stretch>
        </p:blipFill>
        <p:spPr>
          <a:xfrm>
            <a:off x="5447928" y="1403648"/>
            <a:ext cx="6594824" cy="3726076"/>
          </a:xfrm>
          <a:prstGeom prst="rect">
            <a:avLst/>
          </a:prstGeom>
        </p:spPr>
      </p:pic>
      <p:sp>
        <p:nvSpPr>
          <p:cNvPr id="6" name="Content Placeholder 2">
            <a:extLst>
              <a:ext uri="{FF2B5EF4-FFF2-40B4-BE49-F238E27FC236}">
                <a16:creationId xmlns:a16="http://schemas.microsoft.com/office/drawing/2014/main" id="{C6EB8FEA-BF9A-47D2-82DF-B3BDF26C5003}"/>
              </a:ext>
            </a:extLst>
          </p:cNvPr>
          <p:cNvSpPr>
            <a:spLocks noGrp="1"/>
          </p:cNvSpPr>
          <p:nvPr>
            <p:ph idx="1"/>
          </p:nvPr>
        </p:nvSpPr>
        <p:spPr>
          <a:xfrm>
            <a:off x="574103" y="2276872"/>
            <a:ext cx="4585793" cy="2664296"/>
          </a:xfrm>
        </p:spPr>
        <p:txBody>
          <a:bodyPr>
            <a:normAutofit/>
          </a:bodyPr>
          <a:lstStyle/>
          <a:p>
            <a:r>
              <a:rPr lang="en-GB" sz="2900" dirty="0">
                <a:solidFill>
                  <a:schemeClr val="accent2">
                    <a:lumMod val="40000"/>
                    <a:lumOff val="60000"/>
                  </a:schemeClr>
                </a:solidFill>
              </a:rPr>
              <a:t>Alt-Az</a:t>
            </a:r>
            <a:r>
              <a:rPr lang="en-GB" sz="2900" dirty="0">
                <a:solidFill>
                  <a:schemeClr val="bg1">
                    <a:lumMod val="85000"/>
                  </a:schemeClr>
                </a:solidFill>
              </a:rPr>
              <a:t>: Simple to use. Good for visuals and quick photography.</a:t>
            </a:r>
          </a:p>
          <a:p>
            <a:r>
              <a:rPr lang="en-GB" sz="2900" dirty="0">
                <a:solidFill>
                  <a:schemeClr val="accent2">
                    <a:lumMod val="40000"/>
                    <a:lumOff val="60000"/>
                  </a:schemeClr>
                </a:solidFill>
              </a:rPr>
              <a:t>Equatorial</a:t>
            </a:r>
            <a:r>
              <a:rPr lang="en-GB" sz="2900" dirty="0">
                <a:solidFill>
                  <a:schemeClr val="bg1">
                    <a:lumMod val="85000"/>
                  </a:schemeClr>
                </a:solidFill>
              </a:rPr>
              <a:t>: Tracks the sky. Astrophotography. </a:t>
            </a:r>
          </a:p>
        </p:txBody>
      </p:sp>
    </p:spTree>
    <p:extLst>
      <p:ext uri="{BB962C8B-B14F-4D97-AF65-F5344CB8AC3E}">
        <p14:creationId xmlns:p14="http://schemas.microsoft.com/office/powerpoint/2010/main" val="390407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97D842-2EB4-49BE-B169-CB29EFA44A17}"/>
              </a:ext>
            </a:extLst>
          </p:cNvPr>
          <p:cNvSpPr txBox="1">
            <a:spLocks/>
          </p:cNvSpPr>
          <p:nvPr/>
        </p:nvSpPr>
        <p:spPr>
          <a:xfrm>
            <a:off x="609600" y="27463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tx1">
                    <a:lumMod val="65000"/>
                    <a:lumOff val="35000"/>
                  </a:schemeClr>
                </a:solidFill>
              </a:rPr>
              <a:t>Terminologies (pre-lesson homework)</a:t>
            </a:r>
          </a:p>
        </p:txBody>
      </p:sp>
      <p:sp>
        <p:nvSpPr>
          <p:cNvPr id="12" name="Slide Number Placeholder 11">
            <a:extLst>
              <a:ext uri="{FF2B5EF4-FFF2-40B4-BE49-F238E27FC236}">
                <a16:creationId xmlns:a16="http://schemas.microsoft.com/office/drawing/2014/main" id="{63C04CD6-8B6C-42DC-AF17-4B8A086B2E16}"/>
              </a:ext>
            </a:extLst>
          </p:cNvPr>
          <p:cNvSpPr>
            <a:spLocks noGrp="1"/>
          </p:cNvSpPr>
          <p:nvPr>
            <p:ph type="sldNum" sz="quarter" idx="12"/>
          </p:nvPr>
        </p:nvSpPr>
        <p:spPr/>
        <p:txBody>
          <a:bodyPr/>
          <a:lstStyle/>
          <a:p>
            <a:fld id="{7081BC99-F884-43C5-B753-915CEB8D5D35}" type="slidenum">
              <a:rPr lang="en-SG" smtClean="0"/>
              <a:pPr/>
              <a:t>5</a:t>
            </a:fld>
            <a:endParaRPr lang="en-SG"/>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52DB4D33-6B70-884F-3195-0C83A0472BA1}"/>
                  </a:ext>
                </a:extLst>
              </p:cNvPr>
              <p:cNvGraphicFramePr>
                <a:graphicFrameLocks noGrp="1"/>
              </p:cNvGraphicFramePr>
              <p:nvPr>
                <p:extLst>
                  <p:ext uri="{D42A27DB-BD31-4B8C-83A1-F6EECF244321}">
                    <p14:modId xmlns:p14="http://schemas.microsoft.com/office/powerpoint/2010/main" val="1485079531"/>
                  </p:ext>
                </p:extLst>
              </p:nvPr>
            </p:nvGraphicFramePr>
            <p:xfrm>
              <a:off x="983432" y="1268760"/>
              <a:ext cx="10297144" cy="5096585"/>
            </p:xfrm>
            <a:graphic>
              <a:graphicData uri="http://schemas.openxmlformats.org/drawingml/2006/table">
                <a:tbl>
                  <a:tblPr bandRow="1">
                    <a:tableStyleId>{68D230F3-CF80-4859-8CE7-A43EE81993B5}</a:tableStyleId>
                  </a:tblPr>
                  <a:tblGrid>
                    <a:gridCol w="1656184">
                      <a:extLst>
                        <a:ext uri="{9D8B030D-6E8A-4147-A177-3AD203B41FA5}">
                          <a16:colId xmlns:a16="http://schemas.microsoft.com/office/drawing/2014/main" val="1687658166"/>
                        </a:ext>
                      </a:extLst>
                    </a:gridCol>
                    <a:gridCol w="8640960">
                      <a:extLst>
                        <a:ext uri="{9D8B030D-6E8A-4147-A177-3AD203B41FA5}">
                          <a16:colId xmlns:a16="http://schemas.microsoft.com/office/drawing/2014/main" val="1638595141"/>
                        </a:ext>
                      </a:extLst>
                    </a:gridCol>
                  </a:tblGrid>
                  <a:tr h="702325">
                    <a:tc>
                      <a:txBody>
                        <a:bodyPr/>
                        <a:lstStyle/>
                        <a:p>
                          <a:pPr>
                            <a:buFontTx/>
                            <a:buNone/>
                          </a:pPr>
                          <a:r>
                            <a:rPr lang="en-US" sz="2000" b="0" i="0" kern="1200" dirty="0">
                              <a:solidFill>
                                <a:schemeClr val="tx1"/>
                              </a:solidFill>
                              <a:effectLst/>
                              <a:latin typeface="+mn-lt"/>
                              <a:ea typeface="+mn-ea"/>
                              <a:cs typeface="+mn-cs"/>
                            </a:rPr>
                            <a:t>Angular size</a:t>
                          </a:r>
                          <a:endParaRPr lang="en-GB" sz="1900" dirty="0">
                            <a:solidFill>
                              <a:schemeClr val="tx1">
                                <a:lumMod val="75000"/>
                                <a:lumOff val="25000"/>
                              </a:schemeClr>
                            </a:solidFill>
                          </a:endParaRPr>
                        </a:p>
                      </a:txBody>
                      <a:tcPr/>
                    </a:tc>
                    <a:tc>
                      <a:txBody>
                        <a:bodyPr/>
                        <a:lstStyle/>
                        <a:p>
                          <a:r>
                            <a:rPr lang="en-US" sz="1800" b="0" i="0" kern="1200" dirty="0">
                              <a:solidFill>
                                <a:schemeClr val="tx1"/>
                              </a:solidFill>
                              <a:effectLst/>
                              <a:latin typeface="+mn-lt"/>
                              <a:ea typeface="+mn-ea"/>
                              <a:cs typeface="+mn-cs"/>
                            </a:rPr>
                            <a:t>Refers to the apparent size of an object in the sky, measured as an angle. It depends on the actual size of the object and its distance from the observer.</a:t>
                          </a:r>
                          <a:endParaRPr lang="en-SG" sz="1900" dirty="0">
                            <a:solidFill>
                              <a:schemeClr val="tx1">
                                <a:lumMod val="75000"/>
                                <a:lumOff val="25000"/>
                              </a:schemeClr>
                            </a:solidFill>
                          </a:endParaRPr>
                        </a:p>
                      </a:txBody>
                      <a:tcPr/>
                    </a:tc>
                    <a:extLst>
                      <a:ext uri="{0D108BD9-81ED-4DB2-BD59-A6C34878D82A}">
                        <a16:rowId xmlns:a16="http://schemas.microsoft.com/office/drawing/2014/main" val="2073280197"/>
                      </a:ext>
                    </a:extLst>
                  </a:tr>
                  <a:tr h="702325">
                    <a:tc>
                      <a:txBody>
                        <a:bodyPr/>
                        <a:lstStyle/>
                        <a:p>
                          <a:r>
                            <a:rPr lang="en-US" sz="1900" b="0" kern="1200" dirty="0">
                              <a:solidFill>
                                <a:schemeClr val="accent1"/>
                              </a:solidFill>
                              <a:effectLst/>
                              <a:latin typeface="+mn-lt"/>
                              <a:ea typeface="+mn-ea"/>
                              <a:cs typeface="+mn-cs"/>
                            </a:rPr>
                            <a:t>Angular separation </a:t>
                          </a:r>
                          <a:endParaRPr lang="en-SG" sz="1900" dirty="0">
                            <a:solidFill>
                              <a:schemeClr val="accent1"/>
                            </a:solidFill>
                          </a:endParaRPr>
                        </a:p>
                      </a:txBody>
                      <a:tcPr/>
                    </a:tc>
                    <a:tc>
                      <a:txBody>
                        <a:bodyPr/>
                        <a:lstStyle/>
                        <a:p>
                          <a:r>
                            <a:rPr lang="en-US" sz="1900" b="0" kern="1200" dirty="0">
                              <a:solidFill>
                                <a:schemeClr val="accent1"/>
                              </a:solidFill>
                              <a:effectLst/>
                              <a:latin typeface="+mn-lt"/>
                              <a:ea typeface="+mn-ea"/>
                              <a:cs typeface="+mn-cs"/>
                            </a:rPr>
                            <a:t>The angle between two celestial objects as observed from a particular location. It indicates the apparent distance between the two objects in the sky</a:t>
                          </a:r>
                          <a:endParaRPr lang="en-SG" sz="1900" b="0" kern="1200" dirty="0">
                            <a:solidFill>
                              <a:schemeClr val="accent1"/>
                            </a:solidFill>
                            <a:effectLst/>
                            <a:latin typeface="+mn-lt"/>
                            <a:ea typeface="+mn-ea"/>
                            <a:cs typeface="+mn-cs"/>
                          </a:endParaRPr>
                        </a:p>
                      </a:txBody>
                      <a:tcPr/>
                    </a:tc>
                    <a:extLst>
                      <a:ext uri="{0D108BD9-81ED-4DB2-BD59-A6C34878D82A}">
                        <a16:rowId xmlns:a16="http://schemas.microsoft.com/office/drawing/2014/main" val="2029164514"/>
                      </a:ext>
                    </a:extLst>
                  </a:tr>
                  <a:tr h="702325">
                    <a:tc>
                      <a:txBody>
                        <a:bodyPr/>
                        <a:lstStyle/>
                        <a:p>
                          <a:r>
                            <a:rPr lang="en-US" sz="2000" b="0" i="0" kern="1200" dirty="0">
                              <a:solidFill>
                                <a:schemeClr val="tx1"/>
                              </a:solidFill>
                              <a:effectLst/>
                              <a:latin typeface="+mn-lt"/>
                              <a:ea typeface="+mn-ea"/>
                              <a:cs typeface="+mn-cs"/>
                            </a:rPr>
                            <a:t>Astronomical Unit (AU)</a:t>
                          </a:r>
                          <a:endParaRPr lang="en-SG" sz="1900" dirty="0">
                            <a:solidFill>
                              <a:schemeClr val="tx1">
                                <a:lumMod val="75000"/>
                                <a:lumOff val="25000"/>
                              </a:schemeClr>
                            </a:solidFill>
                          </a:endParaRPr>
                        </a:p>
                      </a:txBody>
                      <a:tcPr/>
                    </a:tc>
                    <a:tc>
                      <a:txBody>
                        <a:bodyPr/>
                        <a:lstStyle/>
                        <a:p>
                          <a:r>
                            <a:rPr lang="en-US" sz="1900" b="0" kern="1200" dirty="0">
                              <a:solidFill>
                                <a:schemeClr val="tx1">
                                  <a:lumMod val="75000"/>
                                  <a:lumOff val="25000"/>
                                </a:schemeClr>
                              </a:solidFill>
                              <a:effectLst/>
                            </a:rPr>
                            <a:t>A</a:t>
                          </a:r>
                          <a:r>
                            <a:rPr lang="en-US" sz="1800" b="0" i="0" kern="1200" dirty="0">
                              <a:solidFill>
                                <a:schemeClr val="tx1"/>
                              </a:solidFill>
                              <a:effectLst/>
                              <a:latin typeface="+mn-lt"/>
                              <a:ea typeface="+mn-ea"/>
                              <a:cs typeface="+mn-cs"/>
                            </a:rPr>
                            <a:t> unit of measurement used in astronomy to represent distances within our solar system. 1 AU </a:t>
                          </a:r>
                          <a14:m>
                            <m:oMath xmlns:m="http://schemas.openxmlformats.org/officeDocument/2006/math">
                              <m:r>
                                <a:rPr lang="en-US" sz="1800" b="0" i="1" kern="1200" smtClean="0">
                                  <a:solidFill>
                                    <a:schemeClr val="tx1"/>
                                  </a:solidFill>
                                  <a:effectLst/>
                                  <a:latin typeface="Cambria Math" panose="02040503050406030204" pitchFamily="18" charset="0"/>
                                  <a:ea typeface="+mn-ea"/>
                                  <a:cs typeface="+mn-cs"/>
                                </a:rPr>
                                <m:t>≈</m:t>
                              </m:r>
                            </m:oMath>
                          </a14:m>
                          <a:r>
                            <a:rPr lang="en-US" sz="1800" b="0" i="0" kern="1200" dirty="0">
                              <a:solidFill>
                                <a:schemeClr val="tx1"/>
                              </a:solidFill>
                              <a:effectLst/>
                              <a:latin typeface="+mn-lt"/>
                              <a:ea typeface="+mn-ea"/>
                              <a:cs typeface="+mn-cs"/>
                            </a:rPr>
                            <a:t> 150 million kilometers/</a:t>
                          </a:r>
                          <a:endParaRPr lang="en-SG" sz="1900" dirty="0">
                            <a:solidFill>
                              <a:schemeClr val="tx1">
                                <a:lumMod val="75000"/>
                                <a:lumOff val="25000"/>
                              </a:schemeClr>
                            </a:solidFill>
                          </a:endParaRPr>
                        </a:p>
                      </a:txBody>
                      <a:tcPr/>
                    </a:tc>
                    <a:extLst>
                      <a:ext uri="{0D108BD9-81ED-4DB2-BD59-A6C34878D82A}">
                        <a16:rowId xmlns:a16="http://schemas.microsoft.com/office/drawing/2014/main" val="1959692942"/>
                      </a:ext>
                    </a:extLst>
                  </a:tr>
                  <a:tr h="399048">
                    <a:tc>
                      <a:txBody>
                        <a:bodyPr/>
                        <a:lstStyle/>
                        <a:p>
                          <a:r>
                            <a:rPr lang="en-US" sz="1900" b="0" kern="1200" dirty="0">
                              <a:solidFill>
                                <a:schemeClr val="accent1"/>
                              </a:solidFill>
                              <a:effectLst/>
                            </a:rPr>
                            <a:t>Light Year</a:t>
                          </a:r>
                          <a:endParaRPr lang="en-SG" sz="1900" dirty="0">
                            <a:solidFill>
                              <a:schemeClr val="accent1"/>
                            </a:solidFill>
                          </a:endParaRPr>
                        </a:p>
                      </a:txBody>
                      <a:tcPr/>
                    </a:tc>
                    <a:tc>
                      <a:txBody>
                        <a:bodyPr/>
                        <a:lstStyle/>
                        <a:p>
                          <a:r>
                            <a:rPr lang="en-US" sz="1900" b="0" kern="1200" dirty="0">
                              <a:solidFill>
                                <a:schemeClr val="accent1"/>
                              </a:solidFill>
                              <a:effectLst/>
                              <a:latin typeface="+mn-lt"/>
                              <a:ea typeface="+mn-ea"/>
                              <a:cs typeface="+mn-cs"/>
                            </a:rPr>
                            <a:t>The distance that light travels in one year, (approximately 9.46 trillion kilometers). It is used to measure vast distances in space..</a:t>
                          </a:r>
                          <a:endParaRPr lang="en-SG" sz="1900" b="0" kern="1200" dirty="0">
                            <a:solidFill>
                              <a:schemeClr val="accent1"/>
                            </a:solidFill>
                            <a:effectLst/>
                            <a:latin typeface="+mn-lt"/>
                            <a:ea typeface="+mn-ea"/>
                            <a:cs typeface="+mn-cs"/>
                          </a:endParaRPr>
                        </a:p>
                      </a:txBody>
                      <a:tcPr/>
                    </a:tc>
                    <a:extLst>
                      <a:ext uri="{0D108BD9-81ED-4DB2-BD59-A6C34878D82A}">
                        <a16:rowId xmlns:a16="http://schemas.microsoft.com/office/drawing/2014/main" val="2257352792"/>
                      </a:ext>
                    </a:extLst>
                  </a:tr>
                  <a:tr h="702325">
                    <a:tc>
                      <a:txBody>
                        <a:bodyPr/>
                        <a:lstStyle/>
                        <a:p>
                          <a:r>
                            <a:rPr lang="en-US" sz="1900" dirty="0">
                              <a:solidFill>
                                <a:schemeClr val="tx1">
                                  <a:lumMod val="75000"/>
                                  <a:lumOff val="25000"/>
                                </a:schemeClr>
                              </a:solidFill>
                            </a:rPr>
                            <a:t>Parsec</a:t>
                          </a:r>
                          <a:endParaRPr lang="en-SG" sz="1900" dirty="0">
                            <a:solidFill>
                              <a:schemeClr val="tx1">
                                <a:lumMod val="75000"/>
                                <a:lumOff val="25000"/>
                              </a:schemeClr>
                            </a:solidFill>
                          </a:endParaRPr>
                        </a:p>
                      </a:txBody>
                      <a:tcPr/>
                    </a:tc>
                    <a:tc>
                      <a:txBody>
                        <a:bodyPr/>
                        <a:lstStyle/>
                        <a:p>
                          <a:r>
                            <a:rPr lang="en-US" sz="1900" b="0" kern="1200" dirty="0">
                              <a:solidFill>
                                <a:schemeClr val="tx1">
                                  <a:lumMod val="75000"/>
                                  <a:lumOff val="25000"/>
                                </a:schemeClr>
                              </a:solidFill>
                              <a:effectLst/>
                            </a:rPr>
                            <a:t>A </a:t>
                          </a:r>
                          <a:r>
                            <a:rPr lang="en-US" sz="1800" b="0" i="0" kern="1200" dirty="0">
                              <a:solidFill>
                                <a:schemeClr val="tx1"/>
                              </a:solidFill>
                              <a:effectLst/>
                              <a:latin typeface="+mn-lt"/>
                              <a:ea typeface="+mn-ea"/>
                              <a:cs typeface="+mn-cs"/>
                            </a:rPr>
                            <a:t>unit of astronomical distance equal to approximately 3.26 light years. It is often used for expressing distances to nearby stars and galaxies.</a:t>
                          </a:r>
                          <a:endParaRPr lang="en-US" sz="1900" b="0" i="0" kern="1200" dirty="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val="3664334073"/>
                      </a:ext>
                    </a:extLst>
                  </a:tr>
                  <a:tr h="702325">
                    <a:tc>
                      <a:txBody>
                        <a:bodyPr/>
                        <a:lstStyle/>
                        <a:p>
                          <a:r>
                            <a:rPr lang="en-US" sz="1900" b="0" kern="1200" dirty="0">
                              <a:solidFill>
                                <a:schemeClr val="accent1"/>
                              </a:solidFill>
                              <a:effectLst/>
                              <a:latin typeface="+mn-lt"/>
                              <a:ea typeface="+mn-ea"/>
                              <a:cs typeface="+mn-cs"/>
                            </a:rPr>
                            <a:t>Stellar parallax </a:t>
                          </a:r>
                          <a:endParaRPr lang="en-SG" sz="1900" dirty="0">
                            <a:solidFill>
                              <a:schemeClr val="accent1"/>
                            </a:solidFill>
                          </a:endParaRPr>
                        </a:p>
                      </a:txBody>
                      <a:tcPr/>
                    </a:tc>
                    <a:tc>
                      <a:txBody>
                        <a:bodyPr/>
                        <a:lstStyle/>
                        <a:p>
                          <a:pPr marL="0" algn="l" defTabSz="914400" rtl="0" eaLnBrk="1" latinLnBrk="0" hangingPunct="1"/>
                          <a:r>
                            <a:rPr lang="en-US" sz="1900" b="0" kern="1200" dirty="0">
                              <a:solidFill>
                                <a:schemeClr val="accent1"/>
                              </a:solidFill>
                              <a:effectLst/>
                            </a:rPr>
                            <a:t>A</a:t>
                          </a:r>
                          <a:r>
                            <a:rPr lang="en-US" sz="1900" b="0" kern="1200" dirty="0">
                              <a:solidFill>
                                <a:schemeClr val="accent1"/>
                              </a:solidFill>
                              <a:effectLst/>
                              <a:latin typeface="+mn-lt"/>
                              <a:ea typeface="+mn-ea"/>
                              <a:cs typeface="+mn-cs"/>
                            </a:rPr>
                            <a:t> phenomenon used to measure the distance to nearby stars. It involves observing the apparent shift in a star's position as viewed from different locations.</a:t>
                          </a:r>
                        </a:p>
                      </a:txBody>
                      <a:tcPr/>
                    </a:tc>
                    <a:extLst>
                      <a:ext uri="{0D108BD9-81ED-4DB2-BD59-A6C34878D82A}">
                        <a16:rowId xmlns:a16="http://schemas.microsoft.com/office/drawing/2014/main" val="2330840627"/>
                      </a:ext>
                    </a:extLst>
                  </a:tr>
                  <a:tr h="399048">
                    <a:tc>
                      <a:txBody>
                        <a:bodyPr/>
                        <a:lstStyle/>
                        <a:p>
                          <a:r>
                            <a:rPr lang="en-US" sz="2000" b="0" i="0" kern="1200" dirty="0">
                              <a:solidFill>
                                <a:schemeClr val="tx1"/>
                              </a:solidFill>
                              <a:effectLst/>
                              <a:latin typeface="+mn-lt"/>
                              <a:ea typeface="+mn-ea"/>
                              <a:cs typeface="+mn-cs"/>
                            </a:rPr>
                            <a:t>Retrograde motion </a:t>
                          </a:r>
                          <a:endParaRPr lang="en-SG" sz="1900" dirty="0">
                            <a:solidFill>
                              <a:schemeClr val="tx1">
                                <a:lumMod val="75000"/>
                                <a:lumOff val="25000"/>
                              </a:schemeClr>
                            </a:solidFill>
                          </a:endParaRPr>
                        </a:p>
                      </a:txBody>
                      <a:tcPr/>
                    </a:tc>
                    <a:tc>
                      <a:txBody>
                        <a:bodyPr/>
                        <a:lstStyle/>
                        <a:p>
                          <a:r>
                            <a:rPr lang="en-US" sz="1800" b="0" i="0" kern="1200" dirty="0">
                              <a:solidFill>
                                <a:schemeClr val="tx1"/>
                              </a:solidFill>
                              <a:effectLst/>
                              <a:latin typeface="+mn-lt"/>
                              <a:ea typeface="+mn-ea"/>
                              <a:cs typeface="+mn-cs"/>
                            </a:rPr>
                            <a:t>The apparent backward motion of a planet in the sky as observed from Earth. The planet appear to move in the opposite direction for a period of time before resuming its regular forward motion.</a:t>
                          </a:r>
                          <a:endParaRPr lang="en-US" sz="1900" b="0" i="0" kern="1200" dirty="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val="4154791015"/>
                      </a:ext>
                    </a:extLst>
                  </a:tr>
                </a:tbl>
              </a:graphicData>
            </a:graphic>
          </p:graphicFrame>
        </mc:Choice>
        <mc:Fallback xmlns="">
          <p:graphicFrame>
            <p:nvGraphicFramePr>
              <p:cNvPr id="4" name="Table 4">
                <a:extLst>
                  <a:ext uri="{FF2B5EF4-FFF2-40B4-BE49-F238E27FC236}">
                    <a16:creationId xmlns:a16="http://schemas.microsoft.com/office/drawing/2014/main" id="{52DB4D33-6B70-884F-3195-0C83A0472BA1}"/>
                  </a:ext>
                </a:extLst>
              </p:cNvPr>
              <p:cNvGraphicFramePr>
                <a:graphicFrameLocks noGrp="1"/>
              </p:cNvGraphicFramePr>
              <p:nvPr>
                <p:extLst>
                  <p:ext uri="{D42A27DB-BD31-4B8C-83A1-F6EECF244321}">
                    <p14:modId xmlns:p14="http://schemas.microsoft.com/office/powerpoint/2010/main" val="1485079531"/>
                  </p:ext>
                </p:extLst>
              </p:nvPr>
            </p:nvGraphicFramePr>
            <p:xfrm>
              <a:off x="983432" y="1268760"/>
              <a:ext cx="10297144" cy="5096585"/>
            </p:xfrm>
            <a:graphic>
              <a:graphicData uri="http://schemas.openxmlformats.org/drawingml/2006/table">
                <a:tbl>
                  <a:tblPr bandRow="1">
                    <a:tableStyleId>{68D230F3-CF80-4859-8CE7-A43EE81993B5}</a:tableStyleId>
                  </a:tblPr>
                  <a:tblGrid>
                    <a:gridCol w="1656184">
                      <a:extLst>
                        <a:ext uri="{9D8B030D-6E8A-4147-A177-3AD203B41FA5}">
                          <a16:colId xmlns:a16="http://schemas.microsoft.com/office/drawing/2014/main" val="1687658166"/>
                        </a:ext>
                      </a:extLst>
                    </a:gridCol>
                    <a:gridCol w="8640960">
                      <a:extLst>
                        <a:ext uri="{9D8B030D-6E8A-4147-A177-3AD203B41FA5}">
                          <a16:colId xmlns:a16="http://schemas.microsoft.com/office/drawing/2014/main" val="1638595141"/>
                        </a:ext>
                      </a:extLst>
                    </a:gridCol>
                  </a:tblGrid>
                  <a:tr h="702325">
                    <a:tc>
                      <a:txBody>
                        <a:bodyPr/>
                        <a:lstStyle/>
                        <a:p>
                          <a:pPr>
                            <a:buFontTx/>
                            <a:buNone/>
                          </a:pPr>
                          <a:r>
                            <a:rPr lang="en-US" sz="2000" b="0" i="0" kern="1200" dirty="0">
                              <a:solidFill>
                                <a:schemeClr val="tx1"/>
                              </a:solidFill>
                              <a:effectLst/>
                              <a:latin typeface="+mn-lt"/>
                              <a:ea typeface="+mn-ea"/>
                              <a:cs typeface="+mn-cs"/>
                            </a:rPr>
                            <a:t>Angular size</a:t>
                          </a:r>
                          <a:endParaRPr lang="en-GB" sz="1900" dirty="0">
                            <a:solidFill>
                              <a:schemeClr val="tx1">
                                <a:lumMod val="75000"/>
                                <a:lumOff val="25000"/>
                              </a:schemeClr>
                            </a:solidFill>
                          </a:endParaRPr>
                        </a:p>
                      </a:txBody>
                      <a:tcPr/>
                    </a:tc>
                    <a:tc>
                      <a:txBody>
                        <a:bodyPr/>
                        <a:lstStyle/>
                        <a:p>
                          <a:r>
                            <a:rPr lang="en-US" sz="1800" b="0" i="0" kern="1200" dirty="0">
                              <a:solidFill>
                                <a:schemeClr val="tx1"/>
                              </a:solidFill>
                              <a:effectLst/>
                              <a:latin typeface="+mn-lt"/>
                              <a:ea typeface="+mn-ea"/>
                              <a:cs typeface="+mn-cs"/>
                            </a:rPr>
                            <a:t>Refers to the apparent size of an object in the sky, measured as an angle. It depends on the actual size of the object and its distance from the observer.</a:t>
                          </a:r>
                          <a:endParaRPr lang="en-SG" sz="1900" dirty="0">
                            <a:solidFill>
                              <a:schemeClr val="tx1">
                                <a:lumMod val="75000"/>
                                <a:lumOff val="25000"/>
                              </a:schemeClr>
                            </a:solidFill>
                          </a:endParaRPr>
                        </a:p>
                      </a:txBody>
                      <a:tcPr/>
                    </a:tc>
                    <a:extLst>
                      <a:ext uri="{0D108BD9-81ED-4DB2-BD59-A6C34878D82A}">
                        <a16:rowId xmlns:a16="http://schemas.microsoft.com/office/drawing/2014/main" val="2073280197"/>
                      </a:ext>
                    </a:extLst>
                  </a:tr>
                  <a:tr h="702325">
                    <a:tc>
                      <a:txBody>
                        <a:bodyPr/>
                        <a:lstStyle/>
                        <a:p>
                          <a:r>
                            <a:rPr lang="en-US" sz="1900" b="0" kern="1200" dirty="0">
                              <a:solidFill>
                                <a:schemeClr val="accent1"/>
                              </a:solidFill>
                              <a:effectLst/>
                              <a:latin typeface="+mn-lt"/>
                              <a:ea typeface="+mn-ea"/>
                              <a:cs typeface="+mn-cs"/>
                            </a:rPr>
                            <a:t>Angular separation </a:t>
                          </a:r>
                          <a:endParaRPr lang="en-SG" sz="1900" dirty="0">
                            <a:solidFill>
                              <a:schemeClr val="accent1"/>
                            </a:solidFill>
                          </a:endParaRPr>
                        </a:p>
                      </a:txBody>
                      <a:tcPr/>
                    </a:tc>
                    <a:tc>
                      <a:txBody>
                        <a:bodyPr/>
                        <a:lstStyle/>
                        <a:p>
                          <a:r>
                            <a:rPr lang="en-US" sz="1900" b="0" kern="1200" dirty="0">
                              <a:solidFill>
                                <a:schemeClr val="accent1"/>
                              </a:solidFill>
                              <a:effectLst/>
                              <a:latin typeface="+mn-lt"/>
                              <a:ea typeface="+mn-ea"/>
                              <a:cs typeface="+mn-cs"/>
                            </a:rPr>
                            <a:t>The angle between two celestial objects as observed from a particular location. It indicates the apparent distance between the two objects in the sky</a:t>
                          </a:r>
                          <a:endParaRPr lang="en-SG" sz="1900" b="0" kern="1200" dirty="0">
                            <a:solidFill>
                              <a:schemeClr val="accent1"/>
                            </a:solidFill>
                            <a:effectLst/>
                            <a:latin typeface="+mn-lt"/>
                            <a:ea typeface="+mn-ea"/>
                            <a:cs typeface="+mn-cs"/>
                          </a:endParaRPr>
                        </a:p>
                      </a:txBody>
                      <a:tcPr/>
                    </a:tc>
                    <a:extLst>
                      <a:ext uri="{0D108BD9-81ED-4DB2-BD59-A6C34878D82A}">
                        <a16:rowId xmlns:a16="http://schemas.microsoft.com/office/drawing/2014/main" val="2029164514"/>
                      </a:ext>
                    </a:extLst>
                  </a:tr>
                  <a:tr h="702325">
                    <a:tc>
                      <a:txBody>
                        <a:bodyPr/>
                        <a:lstStyle/>
                        <a:p>
                          <a:r>
                            <a:rPr lang="en-US" sz="2000" b="0" i="0" kern="1200" dirty="0">
                              <a:solidFill>
                                <a:schemeClr val="tx1"/>
                              </a:solidFill>
                              <a:effectLst/>
                              <a:latin typeface="+mn-lt"/>
                              <a:ea typeface="+mn-ea"/>
                              <a:cs typeface="+mn-cs"/>
                            </a:rPr>
                            <a:t>Astronomical Unit (AU)</a:t>
                          </a:r>
                          <a:endParaRPr lang="en-SG" sz="1900" dirty="0">
                            <a:solidFill>
                              <a:schemeClr val="tx1">
                                <a:lumMod val="75000"/>
                                <a:lumOff val="25000"/>
                              </a:schemeClr>
                            </a:solidFill>
                          </a:endParaRPr>
                        </a:p>
                      </a:txBody>
                      <a:tcPr/>
                    </a:tc>
                    <a:tc>
                      <a:txBody>
                        <a:bodyPr/>
                        <a:lstStyle/>
                        <a:p>
                          <a:endParaRPr lang="en-US"/>
                        </a:p>
                      </a:txBody>
                      <a:tcPr>
                        <a:blipFill>
                          <a:blip r:embed="rId3"/>
                          <a:stretch>
                            <a:fillRect l="-19182" t="-205217" r="-71" b="-440000"/>
                          </a:stretch>
                        </a:blipFill>
                      </a:tcPr>
                    </a:tc>
                    <a:extLst>
                      <a:ext uri="{0D108BD9-81ED-4DB2-BD59-A6C34878D82A}">
                        <a16:rowId xmlns:a16="http://schemas.microsoft.com/office/drawing/2014/main" val="1959692942"/>
                      </a:ext>
                    </a:extLst>
                  </a:tr>
                  <a:tr h="670560">
                    <a:tc>
                      <a:txBody>
                        <a:bodyPr/>
                        <a:lstStyle/>
                        <a:p>
                          <a:r>
                            <a:rPr lang="en-US" sz="1900" b="0" kern="1200" dirty="0">
                              <a:solidFill>
                                <a:schemeClr val="accent1"/>
                              </a:solidFill>
                              <a:effectLst/>
                            </a:rPr>
                            <a:t>Light Year</a:t>
                          </a:r>
                          <a:endParaRPr lang="en-SG" sz="1900" dirty="0">
                            <a:solidFill>
                              <a:schemeClr val="accent1"/>
                            </a:solidFill>
                          </a:endParaRPr>
                        </a:p>
                      </a:txBody>
                      <a:tcPr/>
                    </a:tc>
                    <a:tc>
                      <a:txBody>
                        <a:bodyPr/>
                        <a:lstStyle/>
                        <a:p>
                          <a:r>
                            <a:rPr lang="en-US" sz="1900" b="0" kern="1200" dirty="0">
                              <a:solidFill>
                                <a:schemeClr val="accent1"/>
                              </a:solidFill>
                              <a:effectLst/>
                              <a:latin typeface="+mn-lt"/>
                              <a:ea typeface="+mn-ea"/>
                              <a:cs typeface="+mn-cs"/>
                            </a:rPr>
                            <a:t>The distance that light travels in one year, (approximately 9.46 trillion kilometers). It is used to measure vast distances in space..</a:t>
                          </a:r>
                          <a:endParaRPr lang="en-SG" sz="1900" b="0" kern="1200" dirty="0">
                            <a:solidFill>
                              <a:schemeClr val="accent1"/>
                            </a:solidFill>
                            <a:effectLst/>
                            <a:latin typeface="+mn-lt"/>
                            <a:ea typeface="+mn-ea"/>
                            <a:cs typeface="+mn-cs"/>
                          </a:endParaRPr>
                        </a:p>
                      </a:txBody>
                      <a:tcPr/>
                    </a:tc>
                    <a:extLst>
                      <a:ext uri="{0D108BD9-81ED-4DB2-BD59-A6C34878D82A}">
                        <a16:rowId xmlns:a16="http://schemas.microsoft.com/office/drawing/2014/main" val="2257352792"/>
                      </a:ext>
                    </a:extLst>
                  </a:tr>
                  <a:tr h="702325">
                    <a:tc>
                      <a:txBody>
                        <a:bodyPr/>
                        <a:lstStyle/>
                        <a:p>
                          <a:r>
                            <a:rPr lang="en-US" sz="1900" dirty="0">
                              <a:solidFill>
                                <a:schemeClr val="tx1">
                                  <a:lumMod val="75000"/>
                                  <a:lumOff val="25000"/>
                                </a:schemeClr>
                              </a:solidFill>
                            </a:rPr>
                            <a:t>Parsec</a:t>
                          </a:r>
                          <a:endParaRPr lang="en-SG" sz="1900" dirty="0">
                            <a:solidFill>
                              <a:schemeClr val="tx1">
                                <a:lumMod val="75000"/>
                                <a:lumOff val="25000"/>
                              </a:schemeClr>
                            </a:solidFill>
                          </a:endParaRPr>
                        </a:p>
                      </a:txBody>
                      <a:tcPr/>
                    </a:tc>
                    <a:tc>
                      <a:txBody>
                        <a:bodyPr/>
                        <a:lstStyle/>
                        <a:p>
                          <a:r>
                            <a:rPr lang="en-US" sz="1900" b="0" kern="1200" dirty="0">
                              <a:solidFill>
                                <a:schemeClr val="tx1">
                                  <a:lumMod val="75000"/>
                                  <a:lumOff val="25000"/>
                                </a:schemeClr>
                              </a:solidFill>
                              <a:effectLst/>
                            </a:rPr>
                            <a:t>A </a:t>
                          </a:r>
                          <a:r>
                            <a:rPr lang="en-US" sz="1800" b="0" i="0" kern="1200" dirty="0">
                              <a:solidFill>
                                <a:schemeClr val="tx1"/>
                              </a:solidFill>
                              <a:effectLst/>
                              <a:latin typeface="+mn-lt"/>
                              <a:ea typeface="+mn-ea"/>
                              <a:cs typeface="+mn-cs"/>
                            </a:rPr>
                            <a:t>unit of astronomical distance equal to approximately 3.26 light years. It is often used for expressing distances to nearby stars and galaxies.</a:t>
                          </a:r>
                          <a:endParaRPr lang="en-US" sz="1900" b="0" i="0" kern="1200" dirty="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val="3664334073"/>
                      </a:ext>
                    </a:extLst>
                  </a:tr>
                  <a:tr h="702325">
                    <a:tc>
                      <a:txBody>
                        <a:bodyPr/>
                        <a:lstStyle/>
                        <a:p>
                          <a:r>
                            <a:rPr lang="en-US" sz="1900" b="0" kern="1200" dirty="0">
                              <a:solidFill>
                                <a:schemeClr val="accent1"/>
                              </a:solidFill>
                              <a:effectLst/>
                              <a:latin typeface="+mn-lt"/>
                              <a:ea typeface="+mn-ea"/>
                              <a:cs typeface="+mn-cs"/>
                            </a:rPr>
                            <a:t>Stellar parallax </a:t>
                          </a:r>
                          <a:endParaRPr lang="en-SG" sz="1900" dirty="0">
                            <a:solidFill>
                              <a:schemeClr val="accent1"/>
                            </a:solidFill>
                          </a:endParaRPr>
                        </a:p>
                      </a:txBody>
                      <a:tcPr/>
                    </a:tc>
                    <a:tc>
                      <a:txBody>
                        <a:bodyPr/>
                        <a:lstStyle/>
                        <a:p>
                          <a:pPr marL="0" algn="l" defTabSz="914400" rtl="0" eaLnBrk="1" latinLnBrk="0" hangingPunct="1"/>
                          <a:r>
                            <a:rPr lang="en-US" sz="1900" b="0" kern="1200" dirty="0">
                              <a:solidFill>
                                <a:schemeClr val="accent1"/>
                              </a:solidFill>
                              <a:effectLst/>
                            </a:rPr>
                            <a:t>A</a:t>
                          </a:r>
                          <a:r>
                            <a:rPr lang="en-US" sz="1900" b="0" kern="1200" dirty="0">
                              <a:solidFill>
                                <a:schemeClr val="accent1"/>
                              </a:solidFill>
                              <a:effectLst/>
                              <a:latin typeface="+mn-lt"/>
                              <a:ea typeface="+mn-ea"/>
                              <a:cs typeface="+mn-cs"/>
                            </a:rPr>
                            <a:t> phenomenon used to measure the distance to nearby stars. It involves observing the apparent shift in a star's position as viewed from different locations.</a:t>
                          </a:r>
                        </a:p>
                      </a:txBody>
                      <a:tcPr/>
                    </a:tc>
                    <a:extLst>
                      <a:ext uri="{0D108BD9-81ED-4DB2-BD59-A6C34878D82A}">
                        <a16:rowId xmlns:a16="http://schemas.microsoft.com/office/drawing/2014/main" val="2330840627"/>
                      </a:ext>
                    </a:extLst>
                  </a:tr>
                  <a:tr h="914400">
                    <a:tc>
                      <a:txBody>
                        <a:bodyPr/>
                        <a:lstStyle/>
                        <a:p>
                          <a:r>
                            <a:rPr lang="en-US" sz="2000" b="0" i="0" kern="1200" dirty="0">
                              <a:solidFill>
                                <a:schemeClr val="tx1"/>
                              </a:solidFill>
                              <a:effectLst/>
                              <a:latin typeface="+mn-lt"/>
                              <a:ea typeface="+mn-ea"/>
                              <a:cs typeface="+mn-cs"/>
                            </a:rPr>
                            <a:t>Retrograde motion </a:t>
                          </a:r>
                          <a:endParaRPr lang="en-SG" sz="1900" dirty="0">
                            <a:solidFill>
                              <a:schemeClr val="tx1">
                                <a:lumMod val="75000"/>
                                <a:lumOff val="25000"/>
                              </a:schemeClr>
                            </a:solidFill>
                          </a:endParaRPr>
                        </a:p>
                      </a:txBody>
                      <a:tcPr/>
                    </a:tc>
                    <a:tc>
                      <a:txBody>
                        <a:bodyPr/>
                        <a:lstStyle/>
                        <a:p>
                          <a:r>
                            <a:rPr lang="en-US" sz="1800" b="0" i="0" kern="1200" dirty="0">
                              <a:solidFill>
                                <a:schemeClr val="tx1"/>
                              </a:solidFill>
                              <a:effectLst/>
                              <a:latin typeface="+mn-lt"/>
                              <a:ea typeface="+mn-ea"/>
                              <a:cs typeface="+mn-cs"/>
                            </a:rPr>
                            <a:t>The apparent backward motion of a planet in the sky as observed from Earth. The planet appear to move in the opposite direction for a period of time before resuming its regular forward motion.</a:t>
                          </a:r>
                          <a:endParaRPr lang="en-US" sz="1900" b="0" i="0" kern="1200" dirty="0">
                            <a:solidFill>
                              <a:schemeClr val="tx1">
                                <a:lumMod val="75000"/>
                                <a:lumOff val="25000"/>
                              </a:schemeClr>
                            </a:solidFill>
                            <a:effectLst/>
                            <a:latin typeface="+mn-lt"/>
                            <a:ea typeface="+mn-ea"/>
                            <a:cs typeface="+mn-cs"/>
                          </a:endParaRPr>
                        </a:p>
                      </a:txBody>
                      <a:tcPr/>
                    </a:tc>
                    <a:extLst>
                      <a:ext uri="{0D108BD9-81ED-4DB2-BD59-A6C34878D82A}">
                        <a16:rowId xmlns:a16="http://schemas.microsoft.com/office/drawing/2014/main" val="4154791015"/>
                      </a:ext>
                    </a:extLst>
                  </a:tr>
                </a:tbl>
              </a:graphicData>
            </a:graphic>
          </p:graphicFrame>
        </mc:Fallback>
      </mc:AlternateContent>
    </p:spTree>
    <p:extLst>
      <p:ext uri="{BB962C8B-B14F-4D97-AF65-F5344CB8AC3E}">
        <p14:creationId xmlns:p14="http://schemas.microsoft.com/office/powerpoint/2010/main" val="16861074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89A6B7-831E-4B5D-A5C8-BAB009A9FDB0}"/>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5">
                    <a:lumMod val="20000"/>
                    <a:lumOff val="80000"/>
                  </a:schemeClr>
                </a:solidFill>
              </a:rPr>
              <a:t>The SPS telescope!</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solidFill>
                  <a:schemeClr val="bg1">
                    <a:lumMod val="75000"/>
                  </a:schemeClr>
                </a:solidFill>
              </a:rPr>
              <a:pPr/>
              <a:t>50</a:t>
            </a:fld>
            <a:endParaRPr lang="en-SG" dirty="0">
              <a:solidFill>
                <a:schemeClr val="bg1">
                  <a:lumMod val="75000"/>
                </a:schemeClr>
              </a:solidFill>
            </a:endParaRPr>
          </a:p>
        </p:txBody>
      </p:sp>
      <p:pic>
        <p:nvPicPr>
          <p:cNvPr id="1026" name="Picture 2">
            <a:extLst>
              <a:ext uri="{FF2B5EF4-FFF2-40B4-BE49-F238E27FC236}">
                <a16:creationId xmlns:a16="http://schemas.microsoft.com/office/drawing/2014/main" id="{1F92E1B4-94CC-40BD-9851-B5B3F09ADA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98" t="2991" r="10258" b="14650"/>
          <a:stretch/>
        </p:blipFill>
        <p:spPr bwMode="auto">
          <a:xfrm>
            <a:off x="5893321" y="1906982"/>
            <a:ext cx="5976664" cy="46254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xStar 6SE Computerized Telescope">
            <a:extLst>
              <a:ext uri="{FF2B5EF4-FFF2-40B4-BE49-F238E27FC236}">
                <a16:creationId xmlns:a16="http://schemas.microsoft.com/office/drawing/2014/main" id="{83C0E360-F45E-4928-84B7-443DE9EC54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05" r="14454"/>
          <a:stretch/>
        </p:blipFill>
        <p:spPr bwMode="auto">
          <a:xfrm>
            <a:off x="1631504" y="2636912"/>
            <a:ext cx="2448272" cy="36195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1565A5A6-59CB-4C7F-B682-FE6F3F246571}"/>
              </a:ext>
            </a:extLst>
          </p:cNvPr>
          <p:cNvSpPr/>
          <p:nvPr/>
        </p:nvSpPr>
        <p:spPr>
          <a:xfrm rot="2560051">
            <a:off x="6243193" y="5716382"/>
            <a:ext cx="1584176" cy="65703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6440998C-0914-48E0-B3B9-AF6E460A0B7B}"/>
              </a:ext>
            </a:extLst>
          </p:cNvPr>
          <p:cNvSpPr txBox="1"/>
          <p:nvPr/>
        </p:nvSpPr>
        <p:spPr>
          <a:xfrm>
            <a:off x="263352" y="4100299"/>
            <a:ext cx="1656184" cy="984885"/>
          </a:xfrm>
          <a:prstGeom prst="rect">
            <a:avLst/>
          </a:prstGeom>
          <a:noFill/>
        </p:spPr>
        <p:txBody>
          <a:bodyPr wrap="square" rtlCol="0">
            <a:spAutoFit/>
          </a:bodyPr>
          <a:lstStyle/>
          <a:p>
            <a:r>
              <a:rPr lang="en-SG" sz="2900" dirty="0">
                <a:solidFill>
                  <a:schemeClr val="accent5">
                    <a:lumMod val="20000"/>
                    <a:lumOff val="80000"/>
                  </a:schemeClr>
                </a:solidFill>
              </a:rPr>
              <a:t>Alt-Az Mount</a:t>
            </a:r>
          </a:p>
        </p:txBody>
      </p:sp>
      <p:cxnSp>
        <p:nvCxnSpPr>
          <p:cNvPr id="7" name="Straight Arrow Connector 6">
            <a:extLst>
              <a:ext uri="{FF2B5EF4-FFF2-40B4-BE49-F238E27FC236}">
                <a16:creationId xmlns:a16="http://schemas.microsoft.com/office/drawing/2014/main" id="{767D45CD-0CDC-4A90-9329-BC5F031B940E}"/>
              </a:ext>
            </a:extLst>
          </p:cNvPr>
          <p:cNvCxnSpPr>
            <a:cxnSpLocks/>
          </p:cNvCxnSpPr>
          <p:nvPr/>
        </p:nvCxnSpPr>
        <p:spPr>
          <a:xfrm>
            <a:off x="1343472" y="4365104"/>
            <a:ext cx="1656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97CEDBD-48C7-4ECF-A084-141C16CDF713}"/>
              </a:ext>
            </a:extLst>
          </p:cNvPr>
          <p:cNvSpPr/>
          <p:nvPr/>
        </p:nvSpPr>
        <p:spPr>
          <a:xfrm rot="2476206">
            <a:off x="8391083" y="2560343"/>
            <a:ext cx="1115417" cy="447709"/>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9CD2ADD1-3C30-40E6-8007-8F3BA9DE84EA}"/>
              </a:ext>
            </a:extLst>
          </p:cNvPr>
          <p:cNvSpPr/>
          <p:nvPr/>
        </p:nvSpPr>
        <p:spPr>
          <a:xfrm rot="17499844">
            <a:off x="6063780" y="3734229"/>
            <a:ext cx="1221368" cy="657034"/>
          </a:xfrm>
          <a:prstGeom prst="ellipse">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253F9D90-CD91-49AE-86FA-E4557F0CB15F}"/>
              </a:ext>
            </a:extLst>
          </p:cNvPr>
          <p:cNvSpPr txBox="1"/>
          <p:nvPr/>
        </p:nvSpPr>
        <p:spPr>
          <a:xfrm>
            <a:off x="4577535" y="3708901"/>
            <a:ext cx="1332148" cy="800219"/>
          </a:xfrm>
          <a:prstGeom prst="rect">
            <a:avLst/>
          </a:prstGeom>
          <a:noFill/>
        </p:spPr>
        <p:txBody>
          <a:bodyPr wrap="square" rtlCol="0">
            <a:spAutoFit/>
          </a:bodyPr>
          <a:lstStyle/>
          <a:p>
            <a:pPr algn="ctr"/>
            <a:r>
              <a:rPr lang="en-SG" sz="2300" dirty="0">
                <a:solidFill>
                  <a:schemeClr val="accent1">
                    <a:lumMod val="60000"/>
                    <a:lumOff val="40000"/>
                  </a:schemeClr>
                </a:solidFill>
              </a:rPr>
              <a:t>6 inch Aperture</a:t>
            </a:r>
          </a:p>
        </p:txBody>
      </p:sp>
      <p:cxnSp>
        <p:nvCxnSpPr>
          <p:cNvPr id="14" name="Straight Arrow Connector 13">
            <a:extLst>
              <a:ext uri="{FF2B5EF4-FFF2-40B4-BE49-F238E27FC236}">
                <a16:creationId xmlns:a16="http://schemas.microsoft.com/office/drawing/2014/main" id="{9E058F9D-86EB-48E4-9FC1-019C20D3237C}"/>
              </a:ext>
            </a:extLst>
          </p:cNvPr>
          <p:cNvCxnSpPr>
            <a:cxnSpLocks/>
          </p:cNvCxnSpPr>
          <p:nvPr/>
        </p:nvCxnSpPr>
        <p:spPr>
          <a:xfrm>
            <a:off x="5735960" y="4100299"/>
            <a:ext cx="533164" cy="10199"/>
          </a:xfrm>
          <a:prstGeom prst="straightConnector1">
            <a:avLst/>
          </a:prstGeom>
          <a:ln>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1DDCB5B-EEFD-48EC-BF1E-6050E280BE2B}"/>
              </a:ext>
            </a:extLst>
          </p:cNvPr>
          <p:cNvSpPr txBox="1"/>
          <p:nvPr/>
        </p:nvSpPr>
        <p:spPr>
          <a:xfrm>
            <a:off x="9873264" y="1988840"/>
            <a:ext cx="1719863" cy="800219"/>
          </a:xfrm>
          <a:prstGeom prst="rect">
            <a:avLst/>
          </a:prstGeom>
          <a:noFill/>
        </p:spPr>
        <p:txBody>
          <a:bodyPr wrap="square" rtlCol="0">
            <a:spAutoFit/>
          </a:bodyPr>
          <a:lstStyle/>
          <a:p>
            <a:pPr algn="ctr"/>
            <a:r>
              <a:rPr lang="en-SG" sz="2300" dirty="0">
                <a:solidFill>
                  <a:schemeClr val="accent3">
                    <a:lumMod val="75000"/>
                  </a:schemeClr>
                </a:solidFill>
              </a:rPr>
              <a:t>1500 mm Focal length</a:t>
            </a:r>
          </a:p>
        </p:txBody>
      </p:sp>
      <p:cxnSp>
        <p:nvCxnSpPr>
          <p:cNvPr id="18" name="Straight Arrow Connector 17">
            <a:extLst>
              <a:ext uri="{FF2B5EF4-FFF2-40B4-BE49-F238E27FC236}">
                <a16:creationId xmlns:a16="http://schemas.microsoft.com/office/drawing/2014/main" id="{B95AB0FD-DD3E-4B10-8E68-2D7000A06A22}"/>
              </a:ext>
            </a:extLst>
          </p:cNvPr>
          <p:cNvCxnSpPr>
            <a:cxnSpLocks/>
          </p:cNvCxnSpPr>
          <p:nvPr/>
        </p:nvCxnSpPr>
        <p:spPr>
          <a:xfrm flipH="1">
            <a:off x="9254868" y="2328012"/>
            <a:ext cx="852632" cy="41325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962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89A6B7-831E-4B5D-A5C8-BAB009A9FDB0}"/>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5">
                    <a:lumMod val="20000"/>
                    <a:lumOff val="80000"/>
                  </a:schemeClr>
                </a:solidFill>
              </a:rPr>
              <a:t>Focal Length</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solidFill>
                  <a:schemeClr val="bg1">
                    <a:lumMod val="75000"/>
                  </a:schemeClr>
                </a:solidFill>
              </a:rPr>
              <a:pPr/>
              <a:t>51</a:t>
            </a:fld>
            <a:endParaRPr lang="en-SG" dirty="0">
              <a:solidFill>
                <a:schemeClr val="bg1">
                  <a:lumMod val="75000"/>
                </a:schemeClr>
              </a:solidFill>
            </a:endParaRPr>
          </a:p>
        </p:txBody>
      </p:sp>
      <p:grpSp>
        <p:nvGrpSpPr>
          <p:cNvPr id="3" name="Group 2">
            <a:extLst>
              <a:ext uri="{FF2B5EF4-FFF2-40B4-BE49-F238E27FC236}">
                <a16:creationId xmlns:a16="http://schemas.microsoft.com/office/drawing/2014/main" id="{3CC1ACFB-A885-4267-854E-F686B1C878D4}"/>
              </a:ext>
            </a:extLst>
          </p:cNvPr>
          <p:cNvGrpSpPr/>
          <p:nvPr/>
        </p:nvGrpSpPr>
        <p:grpSpPr>
          <a:xfrm>
            <a:off x="-240704" y="1628800"/>
            <a:ext cx="7718648" cy="3464945"/>
            <a:chOff x="1833736" y="1807304"/>
            <a:chExt cx="7718648" cy="3464945"/>
          </a:xfrm>
        </p:grpSpPr>
        <p:grpSp>
          <p:nvGrpSpPr>
            <p:cNvPr id="6" name="Group 5">
              <a:extLst>
                <a:ext uri="{FF2B5EF4-FFF2-40B4-BE49-F238E27FC236}">
                  <a16:creationId xmlns:a16="http://schemas.microsoft.com/office/drawing/2014/main" id="{3FE7886E-5886-401E-8F12-6ABF0CB3B92C}"/>
                </a:ext>
              </a:extLst>
            </p:cNvPr>
            <p:cNvGrpSpPr/>
            <p:nvPr/>
          </p:nvGrpSpPr>
          <p:grpSpPr>
            <a:xfrm>
              <a:off x="1833736" y="1807304"/>
              <a:ext cx="7718648" cy="2479695"/>
              <a:chOff x="1833736" y="1807304"/>
              <a:chExt cx="7718648" cy="2479695"/>
            </a:xfrm>
          </p:grpSpPr>
          <p:sp>
            <p:nvSpPr>
              <p:cNvPr id="7" name="Flowchart: Delay 6">
                <a:extLst>
                  <a:ext uri="{FF2B5EF4-FFF2-40B4-BE49-F238E27FC236}">
                    <a16:creationId xmlns:a16="http://schemas.microsoft.com/office/drawing/2014/main" id="{8DABE746-5377-488D-B8BE-CAD8C80C2905}"/>
                  </a:ext>
                </a:extLst>
              </p:cNvPr>
              <p:cNvSpPr/>
              <p:nvPr/>
            </p:nvSpPr>
            <p:spPr>
              <a:xfrm>
                <a:off x="4118241" y="2276872"/>
                <a:ext cx="216024" cy="144016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a:solidFill>
                    <a:schemeClr val="bg1">
                      <a:lumMod val="75000"/>
                    </a:schemeClr>
                  </a:solidFill>
                </a:endParaRPr>
              </a:p>
            </p:txBody>
          </p:sp>
          <p:sp>
            <p:nvSpPr>
              <p:cNvPr id="8" name="Flowchart: Delay 7">
                <a:extLst>
                  <a:ext uri="{FF2B5EF4-FFF2-40B4-BE49-F238E27FC236}">
                    <a16:creationId xmlns:a16="http://schemas.microsoft.com/office/drawing/2014/main" id="{E287619D-DBF9-4136-8FD7-558A72E7E4AB}"/>
                  </a:ext>
                </a:extLst>
              </p:cNvPr>
              <p:cNvSpPr/>
              <p:nvPr/>
            </p:nvSpPr>
            <p:spPr>
              <a:xfrm flipH="1">
                <a:off x="3935760" y="2276872"/>
                <a:ext cx="216024" cy="1440160"/>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a:solidFill>
                    <a:schemeClr val="bg1">
                      <a:lumMod val="75000"/>
                    </a:schemeClr>
                  </a:solidFill>
                </a:endParaRPr>
              </a:p>
            </p:txBody>
          </p:sp>
          <p:grpSp>
            <p:nvGrpSpPr>
              <p:cNvPr id="9" name="Group 8">
                <a:extLst>
                  <a:ext uri="{FF2B5EF4-FFF2-40B4-BE49-F238E27FC236}">
                    <a16:creationId xmlns:a16="http://schemas.microsoft.com/office/drawing/2014/main" id="{B4CA6B6A-8701-4B0C-A622-958E58B578E5}"/>
                  </a:ext>
                </a:extLst>
              </p:cNvPr>
              <p:cNvGrpSpPr/>
              <p:nvPr/>
            </p:nvGrpSpPr>
            <p:grpSpPr>
              <a:xfrm>
                <a:off x="8217775" y="2600908"/>
                <a:ext cx="254489" cy="792088"/>
                <a:chOff x="6417575" y="2996952"/>
                <a:chExt cx="254489" cy="792088"/>
              </a:xfrm>
            </p:grpSpPr>
            <p:sp>
              <p:nvSpPr>
                <p:cNvPr id="23" name="Flowchart: Delay 22">
                  <a:extLst>
                    <a:ext uri="{FF2B5EF4-FFF2-40B4-BE49-F238E27FC236}">
                      <a16:creationId xmlns:a16="http://schemas.microsoft.com/office/drawing/2014/main" id="{C3F292A8-5AA6-4878-A0E7-8BC3402DEBAE}"/>
                    </a:ext>
                  </a:extLst>
                </p:cNvPr>
                <p:cNvSpPr/>
                <p:nvPr/>
              </p:nvSpPr>
              <p:spPr>
                <a:xfrm>
                  <a:off x="6528048" y="2996952"/>
                  <a:ext cx="144016" cy="792088"/>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solidFill>
                      <a:schemeClr val="bg1">
                        <a:lumMod val="75000"/>
                      </a:schemeClr>
                    </a:solidFill>
                  </a:endParaRPr>
                </a:p>
              </p:txBody>
            </p:sp>
            <p:sp>
              <p:nvSpPr>
                <p:cNvPr id="24" name="Flowchart: Delay 23">
                  <a:extLst>
                    <a:ext uri="{FF2B5EF4-FFF2-40B4-BE49-F238E27FC236}">
                      <a16:creationId xmlns:a16="http://schemas.microsoft.com/office/drawing/2014/main" id="{FED622F5-0778-43A9-9B6E-4D565D009BDE}"/>
                    </a:ext>
                  </a:extLst>
                </p:cNvPr>
                <p:cNvSpPr/>
                <p:nvPr/>
              </p:nvSpPr>
              <p:spPr>
                <a:xfrm flipH="1">
                  <a:off x="6417575" y="2996952"/>
                  <a:ext cx="144016" cy="792088"/>
                </a:xfrm>
                <a:prstGeom prst="flowChartDelay">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lumMod val="75000"/>
                      </a:schemeClr>
                    </a:solidFill>
                  </a:endParaRPr>
                </a:p>
              </p:txBody>
            </p:sp>
          </p:grpSp>
          <p:cxnSp>
            <p:nvCxnSpPr>
              <p:cNvPr id="10" name="Straight Connector 9">
                <a:extLst>
                  <a:ext uri="{FF2B5EF4-FFF2-40B4-BE49-F238E27FC236}">
                    <a16:creationId xmlns:a16="http://schemas.microsoft.com/office/drawing/2014/main" id="{E8E6B195-5AC8-4564-B06A-6C914F232BD6}"/>
                  </a:ext>
                </a:extLst>
              </p:cNvPr>
              <p:cNvCxnSpPr/>
              <p:nvPr/>
            </p:nvCxnSpPr>
            <p:spPr>
              <a:xfrm>
                <a:off x="2423592" y="2571124"/>
                <a:ext cx="17281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C09F1-F8F1-475E-A5C8-F1290FE9EFE0}"/>
                  </a:ext>
                </a:extLst>
              </p:cNvPr>
              <p:cNvCxnSpPr/>
              <p:nvPr/>
            </p:nvCxnSpPr>
            <p:spPr>
              <a:xfrm>
                <a:off x="2423592" y="3429000"/>
                <a:ext cx="17281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3FA07-C758-43C7-ADEB-B21F6FAD289C}"/>
                  </a:ext>
                </a:extLst>
              </p:cNvPr>
              <p:cNvCxnSpPr>
                <a:cxnSpLocks/>
              </p:cNvCxnSpPr>
              <p:nvPr/>
            </p:nvCxnSpPr>
            <p:spPr>
              <a:xfrm>
                <a:off x="1833736" y="2996952"/>
                <a:ext cx="7430616"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162B6C-CAA3-4D27-A848-C74B077A0FC5}"/>
                  </a:ext>
                </a:extLst>
              </p:cNvPr>
              <p:cNvCxnSpPr>
                <a:cxnSpLocks/>
              </p:cNvCxnSpPr>
              <p:nvPr/>
            </p:nvCxnSpPr>
            <p:spPr>
              <a:xfrm>
                <a:off x="4151784" y="2568217"/>
                <a:ext cx="3528392" cy="5727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F22EE06-D0AD-4079-8803-3A1A7F004F63}"/>
                  </a:ext>
                </a:extLst>
              </p:cNvPr>
              <p:cNvCxnSpPr>
                <a:cxnSpLocks/>
              </p:cNvCxnSpPr>
              <p:nvPr/>
            </p:nvCxnSpPr>
            <p:spPr>
              <a:xfrm>
                <a:off x="7680176" y="2851279"/>
                <a:ext cx="12241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481889-CFDC-4347-85AC-443F33D5AF5E}"/>
                  </a:ext>
                </a:extLst>
              </p:cNvPr>
              <p:cNvCxnSpPr>
                <a:cxnSpLocks/>
              </p:cNvCxnSpPr>
              <p:nvPr/>
            </p:nvCxnSpPr>
            <p:spPr>
              <a:xfrm>
                <a:off x="7680176" y="3140968"/>
                <a:ext cx="12241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F75EBE4-DDE8-4CDC-81EC-9CB54E7F69B6}"/>
                  </a:ext>
                </a:extLst>
              </p:cNvPr>
              <p:cNvCxnSpPr>
                <a:cxnSpLocks/>
              </p:cNvCxnSpPr>
              <p:nvPr/>
            </p:nvCxnSpPr>
            <p:spPr>
              <a:xfrm flipV="1">
                <a:off x="4151784" y="2856249"/>
                <a:ext cx="3528392" cy="5727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FF27D40-14B6-4E4D-8F82-8F003B59A95D}"/>
                  </a:ext>
                </a:extLst>
              </p:cNvPr>
              <p:cNvCxnSpPr>
                <a:cxnSpLocks/>
              </p:cNvCxnSpPr>
              <p:nvPr/>
            </p:nvCxnSpPr>
            <p:spPr>
              <a:xfrm>
                <a:off x="4118241" y="3861048"/>
                <a:ext cx="2625831" cy="0"/>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A8F60B-38FB-4B82-BD56-40D27D1CA894}"/>
                  </a:ext>
                </a:extLst>
              </p:cNvPr>
              <p:cNvCxnSpPr>
                <a:cxnSpLocks/>
              </p:cNvCxnSpPr>
              <p:nvPr/>
            </p:nvCxnSpPr>
            <p:spPr>
              <a:xfrm>
                <a:off x="6744072" y="3861048"/>
                <a:ext cx="1584176" cy="0"/>
              </a:xfrm>
              <a:prstGeom prst="straightConnector1">
                <a:avLst/>
              </a:prstGeom>
              <a:ln>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3D88071-F694-4BD7-BC19-E4CEE5787B7A}"/>
                      </a:ext>
                    </a:extLst>
                  </p:cNvPr>
                  <p:cNvSpPr txBox="1"/>
                  <p:nvPr/>
                </p:nvSpPr>
                <p:spPr>
                  <a:xfrm>
                    <a:off x="5087888" y="3933056"/>
                    <a:ext cx="313612"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300" b="0" i="1" smtClean="0">
                                  <a:solidFill>
                                    <a:srgbClr val="FFFF00"/>
                                  </a:solidFill>
                                  <a:latin typeface="Cambria Math" panose="02040503050406030204" pitchFamily="18" charset="0"/>
                                </a:rPr>
                              </m:ctrlPr>
                            </m:sSubPr>
                            <m:e>
                              <m:r>
                                <a:rPr lang="en-SG" sz="2300" b="0" i="1" smtClean="0">
                                  <a:solidFill>
                                    <a:srgbClr val="FFFF00"/>
                                  </a:solidFill>
                                  <a:latin typeface="Cambria Math" panose="02040503050406030204" pitchFamily="18" charset="0"/>
                                </a:rPr>
                                <m:t>𝑓</m:t>
                              </m:r>
                            </m:e>
                            <m:sub>
                              <m:r>
                                <a:rPr lang="en-SG" sz="2300" b="0" i="1" smtClean="0">
                                  <a:solidFill>
                                    <a:srgbClr val="FFFF00"/>
                                  </a:solidFill>
                                  <a:latin typeface="Cambria Math" panose="02040503050406030204" pitchFamily="18" charset="0"/>
                                </a:rPr>
                                <m:t>1</m:t>
                              </m:r>
                            </m:sub>
                          </m:sSub>
                        </m:oMath>
                      </m:oMathPara>
                    </a14:m>
                    <a:endParaRPr lang="en-SG" sz="2300" dirty="0">
                      <a:solidFill>
                        <a:srgbClr val="FFFF00"/>
                      </a:solidFill>
                    </a:endParaRPr>
                  </a:p>
                </p:txBody>
              </p:sp>
            </mc:Choice>
            <mc:Fallback xmlns="">
              <p:sp>
                <p:nvSpPr>
                  <p:cNvPr id="19" name="TextBox 18">
                    <a:extLst>
                      <a:ext uri="{FF2B5EF4-FFF2-40B4-BE49-F238E27FC236}">
                        <a16:creationId xmlns:a16="http://schemas.microsoft.com/office/drawing/2014/main" id="{33D88071-F694-4BD7-BC19-E4CEE5787B7A}"/>
                      </a:ext>
                    </a:extLst>
                  </p:cNvPr>
                  <p:cNvSpPr txBox="1">
                    <a:spLocks noRot="1" noChangeAspect="1" noMove="1" noResize="1" noEditPoints="1" noAdjustHandles="1" noChangeArrowheads="1" noChangeShapeType="1" noTextEdit="1"/>
                  </p:cNvSpPr>
                  <p:nvPr/>
                </p:nvSpPr>
                <p:spPr>
                  <a:xfrm>
                    <a:off x="5087888" y="3933056"/>
                    <a:ext cx="313612" cy="353943"/>
                  </a:xfrm>
                  <a:prstGeom prst="rect">
                    <a:avLst/>
                  </a:prstGeom>
                  <a:blipFill>
                    <a:blip r:embed="rId2"/>
                    <a:stretch>
                      <a:fillRect l="-30769" t="-1724" r="-7692" b="-3275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F1DDD5-D243-4919-9B42-7B6C7B658203}"/>
                      </a:ext>
                    </a:extLst>
                  </p:cNvPr>
                  <p:cNvSpPr txBox="1"/>
                  <p:nvPr/>
                </p:nvSpPr>
                <p:spPr>
                  <a:xfrm>
                    <a:off x="7319636" y="3933056"/>
                    <a:ext cx="320409" cy="3539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sz="2300" b="0" i="1" smtClean="0">
                                  <a:solidFill>
                                    <a:srgbClr val="FFC000"/>
                                  </a:solidFill>
                                  <a:latin typeface="Cambria Math" panose="02040503050406030204" pitchFamily="18" charset="0"/>
                                </a:rPr>
                              </m:ctrlPr>
                            </m:sSubPr>
                            <m:e>
                              <m:r>
                                <a:rPr lang="en-SG" sz="2300" b="0" i="1" smtClean="0">
                                  <a:solidFill>
                                    <a:srgbClr val="FFC000"/>
                                  </a:solidFill>
                                  <a:latin typeface="Cambria Math" panose="02040503050406030204" pitchFamily="18" charset="0"/>
                                </a:rPr>
                                <m:t>𝑓</m:t>
                              </m:r>
                            </m:e>
                            <m:sub>
                              <m:r>
                                <a:rPr lang="en-SG" sz="2300" b="0" i="1" smtClean="0">
                                  <a:solidFill>
                                    <a:srgbClr val="FFC000"/>
                                  </a:solidFill>
                                  <a:latin typeface="Cambria Math" panose="02040503050406030204" pitchFamily="18" charset="0"/>
                                </a:rPr>
                                <m:t>2</m:t>
                              </m:r>
                            </m:sub>
                          </m:sSub>
                        </m:oMath>
                      </m:oMathPara>
                    </a14:m>
                    <a:endParaRPr lang="en-SG" sz="2300" dirty="0">
                      <a:solidFill>
                        <a:schemeClr val="bg1">
                          <a:lumMod val="75000"/>
                        </a:schemeClr>
                      </a:solidFill>
                    </a:endParaRPr>
                  </a:p>
                </p:txBody>
              </p:sp>
            </mc:Choice>
            <mc:Fallback xmlns="">
              <p:sp>
                <p:nvSpPr>
                  <p:cNvPr id="20" name="TextBox 19">
                    <a:extLst>
                      <a:ext uri="{FF2B5EF4-FFF2-40B4-BE49-F238E27FC236}">
                        <a16:creationId xmlns:a16="http://schemas.microsoft.com/office/drawing/2014/main" id="{1EF1DDD5-D243-4919-9B42-7B6C7B658203}"/>
                      </a:ext>
                    </a:extLst>
                  </p:cNvPr>
                  <p:cNvSpPr txBox="1">
                    <a:spLocks noRot="1" noChangeAspect="1" noMove="1" noResize="1" noEditPoints="1" noAdjustHandles="1" noChangeArrowheads="1" noChangeShapeType="1" noTextEdit="1"/>
                  </p:cNvSpPr>
                  <p:nvPr/>
                </p:nvSpPr>
                <p:spPr>
                  <a:xfrm>
                    <a:off x="7319636" y="3933056"/>
                    <a:ext cx="320409" cy="353943"/>
                  </a:xfrm>
                  <a:prstGeom prst="rect">
                    <a:avLst/>
                  </a:prstGeom>
                  <a:blipFill>
                    <a:blip r:embed="rId3"/>
                    <a:stretch>
                      <a:fillRect l="-30189" t="-1724" r="-7547" b="-32759"/>
                    </a:stretch>
                  </a:blipFill>
                </p:spPr>
                <p:txBody>
                  <a:bodyPr/>
                  <a:lstStyle/>
                  <a:p>
                    <a:r>
                      <a:rPr lang="en-SG">
                        <a:noFill/>
                      </a:rPr>
                      <a:t> </a:t>
                    </a:r>
                  </a:p>
                </p:txBody>
              </p:sp>
            </mc:Fallback>
          </mc:AlternateContent>
          <p:sp>
            <p:nvSpPr>
              <p:cNvPr id="21" name="TextBox 20">
                <a:extLst>
                  <a:ext uri="{FF2B5EF4-FFF2-40B4-BE49-F238E27FC236}">
                    <a16:creationId xmlns:a16="http://schemas.microsoft.com/office/drawing/2014/main" id="{96695E42-8649-4217-9650-781306CA3719}"/>
                  </a:ext>
                </a:extLst>
              </p:cNvPr>
              <p:cNvSpPr txBox="1"/>
              <p:nvPr/>
            </p:nvSpPr>
            <p:spPr>
              <a:xfrm>
                <a:off x="3495051" y="1807304"/>
                <a:ext cx="1800200" cy="446276"/>
              </a:xfrm>
              <a:prstGeom prst="rect">
                <a:avLst/>
              </a:prstGeom>
              <a:noFill/>
            </p:spPr>
            <p:txBody>
              <a:bodyPr wrap="square" rtlCol="0">
                <a:spAutoFit/>
              </a:bodyPr>
              <a:lstStyle/>
              <a:p>
                <a:r>
                  <a:rPr lang="en-SG" sz="2300" dirty="0">
                    <a:solidFill>
                      <a:schemeClr val="accent2">
                        <a:lumMod val="40000"/>
                        <a:lumOff val="60000"/>
                      </a:schemeClr>
                    </a:solidFill>
                  </a:rPr>
                  <a:t>Objective</a:t>
                </a:r>
              </a:p>
            </p:txBody>
          </p:sp>
          <p:sp>
            <p:nvSpPr>
              <p:cNvPr id="22" name="TextBox 21">
                <a:extLst>
                  <a:ext uri="{FF2B5EF4-FFF2-40B4-BE49-F238E27FC236}">
                    <a16:creationId xmlns:a16="http://schemas.microsoft.com/office/drawing/2014/main" id="{55FC234B-86D7-4E98-BAB0-2111964D62A1}"/>
                  </a:ext>
                </a:extLst>
              </p:cNvPr>
              <p:cNvSpPr txBox="1"/>
              <p:nvPr/>
            </p:nvSpPr>
            <p:spPr>
              <a:xfrm>
                <a:off x="7752184" y="2116972"/>
                <a:ext cx="1800200" cy="446276"/>
              </a:xfrm>
              <a:prstGeom prst="rect">
                <a:avLst/>
              </a:prstGeom>
              <a:noFill/>
            </p:spPr>
            <p:txBody>
              <a:bodyPr wrap="square" rtlCol="0">
                <a:spAutoFit/>
              </a:bodyPr>
              <a:lstStyle/>
              <a:p>
                <a:r>
                  <a:rPr lang="en-SG" sz="2300" dirty="0">
                    <a:solidFill>
                      <a:schemeClr val="accent2">
                        <a:lumMod val="40000"/>
                        <a:lumOff val="60000"/>
                      </a:schemeClr>
                    </a:solidFill>
                  </a:rPr>
                  <a:t>Eyepiece</a:t>
                </a:r>
              </a:p>
            </p:txBody>
          </p:sp>
        </p:grpSp>
        <p:sp>
          <p:nvSpPr>
            <p:cNvPr id="2" name="TextBox 1">
              <a:extLst>
                <a:ext uri="{FF2B5EF4-FFF2-40B4-BE49-F238E27FC236}">
                  <a16:creationId xmlns:a16="http://schemas.microsoft.com/office/drawing/2014/main" id="{8A92BAB3-02FB-40F8-B566-51AEFDA34E0E}"/>
                </a:ext>
              </a:extLst>
            </p:cNvPr>
            <p:cNvSpPr txBox="1"/>
            <p:nvPr/>
          </p:nvSpPr>
          <p:spPr>
            <a:xfrm>
              <a:off x="4334265" y="4302753"/>
              <a:ext cx="1905751" cy="969496"/>
            </a:xfrm>
            <a:prstGeom prst="rect">
              <a:avLst/>
            </a:prstGeom>
            <a:noFill/>
          </p:spPr>
          <p:txBody>
            <a:bodyPr wrap="square" rtlCol="0">
              <a:spAutoFit/>
            </a:bodyPr>
            <a:lstStyle/>
            <a:p>
              <a:r>
                <a:rPr lang="en-SG" sz="1900" dirty="0">
                  <a:solidFill>
                    <a:srgbClr val="FFFF00"/>
                  </a:solidFill>
                </a:rPr>
                <a:t>Focal length of the telescope’s Objective lens</a:t>
              </a:r>
            </a:p>
          </p:txBody>
        </p:sp>
        <p:sp>
          <p:nvSpPr>
            <p:cNvPr id="25" name="TextBox 24">
              <a:extLst>
                <a:ext uri="{FF2B5EF4-FFF2-40B4-BE49-F238E27FC236}">
                  <a16:creationId xmlns:a16="http://schemas.microsoft.com/office/drawing/2014/main" id="{4476DB9D-A684-4AD3-B193-B58844461EB6}"/>
                </a:ext>
              </a:extLst>
            </p:cNvPr>
            <p:cNvSpPr txBox="1"/>
            <p:nvPr/>
          </p:nvSpPr>
          <p:spPr>
            <a:xfrm>
              <a:off x="6672064" y="4304481"/>
              <a:ext cx="1800201" cy="677108"/>
            </a:xfrm>
            <a:prstGeom prst="rect">
              <a:avLst/>
            </a:prstGeom>
            <a:noFill/>
          </p:spPr>
          <p:txBody>
            <a:bodyPr wrap="square" rtlCol="0">
              <a:spAutoFit/>
            </a:bodyPr>
            <a:lstStyle/>
            <a:p>
              <a:r>
                <a:rPr lang="en-SG" sz="1900" dirty="0">
                  <a:solidFill>
                    <a:srgbClr val="FFC000"/>
                  </a:solidFill>
                </a:rPr>
                <a:t>Focal length of the Eyepiece</a:t>
              </a:r>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A6D602B-9F55-438C-BC4B-D1F955D46AE1}"/>
                  </a:ext>
                </a:extLst>
              </p:cNvPr>
              <p:cNvSpPr txBox="1"/>
              <p:nvPr/>
            </p:nvSpPr>
            <p:spPr>
              <a:xfrm>
                <a:off x="1145801" y="5589240"/>
                <a:ext cx="5094215" cy="589970"/>
              </a:xfrm>
              <a:prstGeom prst="rect">
                <a:avLst/>
              </a:prstGeom>
              <a:noFill/>
            </p:spPr>
            <p:txBody>
              <a:bodyPr wrap="none" lIns="0" tIns="0" rIns="0" bIns="0" rtlCol="0">
                <a:spAutoFit/>
              </a:bodyPr>
              <a:lstStyle/>
              <a:p>
                <a:r>
                  <a:rPr lang="en-SG" sz="1900" dirty="0">
                    <a:solidFill>
                      <a:schemeClr val="accent5">
                        <a:lumMod val="20000"/>
                        <a:lumOff val="80000"/>
                      </a:schemeClr>
                    </a:solidFill>
                  </a:rPr>
                  <a:t>Magnification</a:t>
                </a:r>
                <a:r>
                  <a:rPr lang="en-SG" dirty="0">
                    <a:solidFill>
                      <a:schemeClr val="accent5">
                        <a:lumMod val="20000"/>
                        <a:lumOff val="80000"/>
                      </a:schemeClr>
                    </a:solidFill>
                  </a:rPr>
                  <a:t> </a:t>
                </a:r>
                <a14:m>
                  <m:oMath xmlns:m="http://schemas.openxmlformats.org/officeDocument/2006/math">
                    <m:r>
                      <a:rPr lang="en-SG" sz="2400" b="0" i="1" smtClean="0">
                        <a:solidFill>
                          <a:schemeClr val="accent5">
                            <a:lumMod val="20000"/>
                            <a:lumOff val="80000"/>
                          </a:schemeClr>
                        </a:solidFill>
                        <a:latin typeface="Cambria Math" panose="02040503050406030204" pitchFamily="18" charset="0"/>
                      </a:rPr>
                      <m:t>=</m:t>
                    </m:r>
                    <m:f>
                      <m:fPr>
                        <m:ctrlPr>
                          <a:rPr lang="en-SG" sz="2400" b="0" i="1" smtClean="0">
                            <a:solidFill>
                              <a:schemeClr val="accent5">
                                <a:lumMod val="20000"/>
                                <a:lumOff val="80000"/>
                              </a:schemeClr>
                            </a:solidFill>
                            <a:latin typeface="Cambria Math" panose="02040503050406030204" pitchFamily="18" charset="0"/>
                          </a:rPr>
                        </m:ctrlPr>
                      </m:fPr>
                      <m:num>
                        <m:r>
                          <m:rPr>
                            <m:sty m:val="p"/>
                          </m:rPr>
                          <a:rPr lang="en-SG" sz="2400" i="0" smtClean="0">
                            <a:solidFill>
                              <a:srgbClr val="FFFF00"/>
                            </a:solidFill>
                            <a:latin typeface="Cambria Math" panose="02040503050406030204" pitchFamily="18" charset="0"/>
                          </a:rPr>
                          <m:t>Focal</m:t>
                        </m:r>
                        <m:r>
                          <a:rPr lang="en-SG" sz="2400" b="0" i="0" smtClean="0">
                            <a:solidFill>
                              <a:srgbClr val="FFFF00"/>
                            </a:solidFill>
                            <a:latin typeface="Cambria Math" panose="02040503050406030204" pitchFamily="18" charset="0"/>
                          </a:rPr>
                          <m:t> </m:t>
                        </m:r>
                        <m:r>
                          <m:rPr>
                            <m:sty m:val="p"/>
                          </m:rPr>
                          <a:rPr lang="en-SG" sz="2400" b="0" i="0" smtClean="0">
                            <a:solidFill>
                              <a:srgbClr val="FFFF00"/>
                            </a:solidFill>
                            <a:latin typeface="Cambria Math" panose="02040503050406030204" pitchFamily="18" charset="0"/>
                          </a:rPr>
                          <m:t>length</m:t>
                        </m:r>
                        <m:r>
                          <a:rPr lang="en-SG" sz="2400" b="0" i="0" smtClean="0">
                            <a:solidFill>
                              <a:srgbClr val="FFFF00"/>
                            </a:solidFill>
                            <a:latin typeface="Cambria Math" panose="02040503050406030204" pitchFamily="18" charset="0"/>
                          </a:rPr>
                          <m:t> </m:t>
                        </m:r>
                        <m:r>
                          <m:rPr>
                            <m:sty m:val="p"/>
                          </m:rPr>
                          <a:rPr lang="en-SG" sz="2400" b="0" i="0" smtClean="0">
                            <a:solidFill>
                              <a:srgbClr val="FFFF00"/>
                            </a:solidFill>
                            <a:latin typeface="Cambria Math" panose="02040503050406030204" pitchFamily="18" charset="0"/>
                          </a:rPr>
                          <m:t>of</m:t>
                        </m:r>
                        <m:r>
                          <a:rPr lang="en-SG" sz="2400" b="0" i="0" smtClean="0">
                            <a:solidFill>
                              <a:srgbClr val="FFFF00"/>
                            </a:solidFill>
                            <a:latin typeface="Cambria Math" panose="02040503050406030204" pitchFamily="18" charset="0"/>
                          </a:rPr>
                          <m:t> </m:t>
                        </m:r>
                        <m:r>
                          <m:rPr>
                            <m:sty m:val="p"/>
                          </m:rPr>
                          <a:rPr lang="en-SG" sz="2400" b="0" i="0" smtClean="0">
                            <a:solidFill>
                              <a:srgbClr val="FFFF00"/>
                            </a:solidFill>
                            <a:latin typeface="Cambria Math" panose="02040503050406030204" pitchFamily="18" charset="0"/>
                          </a:rPr>
                          <m:t>Objective</m:t>
                        </m:r>
                        <m:r>
                          <a:rPr lang="en-SG" sz="2400" b="0" i="0" smtClean="0">
                            <a:solidFill>
                              <a:schemeClr val="accent5">
                                <a:lumMod val="20000"/>
                                <a:lumOff val="80000"/>
                              </a:schemeClr>
                            </a:solidFill>
                            <a:latin typeface="Cambria Math" panose="02040503050406030204" pitchFamily="18" charset="0"/>
                          </a:rPr>
                          <m:t> </m:t>
                        </m:r>
                      </m:num>
                      <m:den>
                        <m:r>
                          <m:rPr>
                            <m:sty m:val="p"/>
                          </m:rPr>
                          <a:rPr lang="en-SG" sz="2400" b="0" i="0" smtClean="0">
                            <a:solidFill>
                              <a:srgbClr val="FFC000"/>
                            </a:solidFill>
                            <a:latin typeface="Cambria Math" panose="02040503050406030204" pitchFamily="18" charset="0"/>
                          </a:rPr>
                          <m:t>Focal</m:t>
                        </m:r>
                        <m:r>
                          <a:rPr lang="en-SG" sz="2400" b="0" i="0" smtClean="0">
                            <a:solidFill>
                              <a:srgbClr val="FFC000"/>
                            </a:solidFill>
                            <a:latin typeface="Cambria Math" panose="02040503050406030204" pitchFamily="18" charset="0"/>
                          </a:rPr>
                          <m:t> </m:t>
                        </m:r>
                        <m:r>
                          <m:rPr>
                            <m:sty m:val="p"/>
                          </m:rPr>
                          <a:rPr lang="en-SG" sz="2400" b="0" i="0" smtClean="0">
                            <a:solidFill>
                              <a:srgbClr val="FFC000"/>
                            </a:solidFill>
                            <a:latin typeface="Cambria Math" panose="02040503050406030204" pitchFamily="18" charset="0"/>
                          </a:rPr>
                          <m:t>length</m:t>
                        </m:r>
                        <m:r>
                          <a:rPr lang="en-SG" sz="2400" b="0" i="0" smtClean="0">
                            <a:solidFill>
                              <a:srgbClr val="FFC000"/>
                            </a:solidFill>
                            <a:latin typeface="Cambria Math" panose="02040503050406030204" pitchFamily="18" charset="0"/>
                          </a:rPr>
                          <m:t> </m:t>
                        </m:r>
                        <m:r>
                          <m:rPr>
                            <m:sty m:val="p"/>
                          </m:rPr>
                          <a:rPr lang="en-SG" sz="2400" b="0" i="0" smtClean="0">
                            <a:solidFill>
                              <a:srgbClr val="FFC000"/>
                            </a:solidFill>
                            <a:latin typeface="Cambria Math" panose="02040503050406030204" pitchFamily="18" charset="0"/>
                          </a:rPr>
                          <m:t>of</m:t>
                        </m:r>
                        <m:r>
                          <a:rPr lang="en-SG" sz="2400" b="0" i="0" smtClean="0">
                            <a:solidFill>
                              <a:srgbClr val="FFC000"/>
                            </a:solidFill>
                            <a:latin typeface="Cambria Math" panose="02040503050406030204" pitchFamily="18" charset="0"/>
                          </a:rPr>
                          <m:t> </m:t>
                        </m:r>
                        <m:r>
                          <m:rPr>
                            <m:sty m:val="p"/>
                          </m:rPr>
                          <a:rPr lang="en-SG" sz="2400" b="0" i="0" smtClean="0">
                            <a:solidFill>
                              <a:srgbClr val="FFC000"/>
                            </a:solidFill>
                            <a:latin typeface="Cambria Math" panose="02040503050406030204" pitchFamily="18" charset="0"/>
                          </a:rPr>
                          <m:t>Eyepiece</m:t>
                        </m:r>
                      </m:den>
                    </m:f>
                    <m:r>
                      <a:rPr lang="en-SG" sz="2400" i="1">
                        <a:solidFill>
                          <a:schemeClr val="accent5">
                            <a:lumMod val="20000"/>
                            <a:lumOff val="80000"/>
                          </a:schemeClr>
                        </a:solidFill>
                        <a:latin typeface="Cambria Math" panose="02040503050406030204" pitchFamily="18" charset="0"/>
                      </a:rPr>
                      <m:t>=</m:t>
                    </m:r>
                    <m:f>
                      <m:fPr>
                        <m:ctrlPr>
                          <a:rPr lang="en-SG" sz="2400" i="1" smtClean="0">
                            <a:solidFill>
                              <a:schemeClr val="accent5">
                                <a:lumMod val="20000"/>
                                <a:lumOff val="80000"/>
                              </a:schemeClr>
                            </a:solidFill>
                            <a:latin typeface="Cambria Math" panose="02040503050406030204" pitchFamily="18" charset="0"/>
                          </a:rPr>
                        </m:ctrlPr>
                      </m:fPr>
                      <m:num>
                        <m:sSub>
                          <m:sSubPr>
                            <m:ctrlPr>
                              <a:rPr lang="en-SG" sz="2400" b="0" i="1" smtClean="0">
                                <a:solidFill>
                                  <a:srgbClr val="FFFF00"/>
                                </a:solidFill>
                                <a:latin typeface="Cambria Math" panose="02040503050406030204" pitchFamily="18" charset="0"/>
                              </a:rPr>
                            </m:ctrlPr>
                          </m:sSubPr>
                          <m:e>
                            <m:r>
                              <a:rPr lang="en-SG" sz="2400" b="0" i="1" smtClean="0">
                                <a:solidFill>
                                  <a:srgbClr val="FFFF00"/>
                                </a:solidFill>
                                <a:latin typeface="Cambria Math" panose="02040503050406030204" pitchFamily="18" charset="0"/>
                              </a:rPr>
                              <m:t>𝑓</m:t>
                            </m:r>
                          </m:e>
                          <m:sub>
                            <m:r>
                              <a:rPr lang="en-SG" sz="2400" b="0" i="1" smtClean="0">
                                <a:solidFill>
                                  <a:srgbClr val="FFFF00"/>
                                </a:solidFill>
                                <a:latin typeface="Cambria Math" panose="02040503050406030204" pitchFamily="18" charset="0"/>
                              </a:rPr>
                              <m:t>1</m:t>
                            </m:r>
                          </m:sub>
                        </m:sSub>
                      </m:num>
                      <m:den>
                        <m:sSub>
                          <m:sSubPr>
                            <m:ctrlPr>
                              <a:rPr lang="en-SG" sz="2400" b="0" i="1" smtClean="0">
                                <a:solidFill>
                                  <a:srgbClr val="FFC000"/>
                                </a:solidFill>
                                <a:latin typeface="Cambria Math" panose="02040503050406030204" pitchFamily="18" charset="0"/>
                              </a:rPr>
                            </m:ctrlPr>
                          </m:sSubPr>
                          <m:e>
                            <m:r>
                              <a:rPr lang="en-SG" sz="2400" b="0" i="1" smtClean="0">
                                <a:solidFill>
                                  <a:srgbClr val="FFC000"/>
                                </a:solidFill>
                                <a:latin typeface="Cambria Math" panose="02040503050406030204" pitchFamily="18" charset="0"/>
                              </a:rPr>
                              <m:t>𝑓</m:t>
                            </m:r>
                          </m:e>
                          <m:sub>
                            <m:r>
                              <a:rPr lang="en-SG" sz="2400" b="0" i="1" smtClean="0">
                                <a:solidFill>
                                  <a:srgbClr val="FFC000"/>
                                </a:solidFill>
                                <a:latin typeface="Cambria Math" panose="02040503050406030204" pitchFamily="18" charset="0"/>
                              </a:rPr>
                              <m:t>2</m:t>
                            </m:r>
                          </m:sub>
                        </m:sSub>
                      </m:den>
                    </m:f>
                  </m:oMath>
                </a14:m>
                <a:endParaRPr lang="en-SG" sz="2400" dirty="0">
                  <a:solidFill>
                    <a:schemeClr val="accent5">
                      <a:lumMod val="20000"/>
                      <a:lumOff val="80000"/>
                    </a:schemeClr>
                  </a:solidFill>
                </a:endParaRPr>
              </a:p>
            </p:txBody>
          </p:sp>
        </mc:Choice>
        <mc:Fallback xmlns="">
          <p:sp>
            <p:nvSpPr>
              <p:cNvPr id="26" name="TextBox 25">
                <a:extLst>
                  <a:ext uri="{FF2B5EF4-FFF2-40B4-BE49-F238E27FC236}">
                    <a16:creationId xmlns:a16="http://schemas.microsoft.com/office/drawing/2014/main" id="{1A6D602B-9F55-438C-BC4B-D1F955D46AE1}"/>
                  </a:ext>
                </a:extLst>
              </p:cNvPr>
              <p:cNvSpPr txBox="1">
                <a:spLocks noRot="1" noChangeAspect="1" noMove="1" noResize="1" noEditPoints="1" noAdjustHandles="1" noChangeArrowheads="1" noChangeShapeType="1" noTextEdit="1"/>
              </p:cNvSpPr>
              <p:nvPr/>
            </p:nvSpPr>
            <p:spPr>
              <a:xfrm>
                <a:off x="1145801" y="5589240"/>
                <a:ext cx="5094215" cy="589970"/>
              </a:xfrm>
              <a:prstGeom prst="rect">
                <a:avLst/>
              </a:prstGeom>
              <a:blipFill>
                <a:blip r:embed="rId4"/>
                <a:stretch>
                  <a:fillRect l="-2990" b="-1031"/>
                </a:stretch>
              </a:blipFill>
            </p:spPr>
            <p:txBody>
              <a:bodyPr/>
              <a:lstStyle/>
              <a:p>
                <a:r>
                  <a:rPr lang="en-SG">
                    <a:noFill/>
                  </a:rPr>
                  <a:t> </a:t>
                </a:r>
              </a:p>
            </p:txBody>
          </p:sp>
        </mc:Fallback>
      </mc:AlternateContent>
      <p:sp>
        <p:nvSpPr>
          <p:cNvPr id="27" name="Content Placeholder 2">
            <a:extLst>
              <a:ext uri="{FF2B5EF4-FFF2-40B4-BE49-F238E27FC236}">
                <a16:creationId xmlns:a16="http://schemas.microsoft.com/office/drawing/2014/main" id="{DBF833A8-5E7E-4DDD-8176-045BA9BF5BC1}"/>
              </a:ext>
            </a:extLst>
          </p:cNvPr>
          <p:cNvSpPr>
            <a:spLocks noGrp="1"/>
          </p:cNvSpPr>
          <p:nvPr>
            <p:ph idx="1"/>
          </p:nvPr>
        </p:nvSpPr>
        <p:spPr>
          <a:xfrm>
            <a:off x="7725883" y="2587470"/>
            <a:ext cx="3743940" cy="1902115"/>
          </a:xfrm>
        </p:spPr>
        <p:txBody>
          <a:bodyPr>
            <a:normAutofit fontScale="92500" lnSpcReduction="10000"/>
          </a:bodyPr>
          <a:lstStyle/>
          <a:p>
            <a:pPr marL="0" indent="0" algn="ctr">
              <a:buNone/>
            </a:pPr>
            <a:r>
              <a:rPr lang="en-GB" sz="2900" dirty="0">
                <a:solidFill>
                  <a:srgbClr val="FFFF00"/>
                </a:solidFill>
              </a:rPr>
              <a:t>Longer focal length </a:t>
            </a:r>
          </a:p>
          <a:p>
            <a:pPr marL="0" indent="0" algn="ctr">
              <a:buNone/>
            </a:pPr>
            <a:r>
              <a:rPr lang="en-GB" sz="2500" dirty="0">
                <a:solidFill>
                  <a:srgbClr val="FFFF00"/>
                </a:solidFill>
              </a:rPr>
              <a:t>(of telescope’s objective) </a:t>
            </a:r>
          </a:p>
          <a:p>
            <a:pPr marL="0" indent="0" algn="ctr">
              <a:buNone/>
            </a:pPr>
            <a:r>
              <a:rPr lang="en-GB" sz="2900" dirty="0">
                <a:solidFill>
                  <a:srgbClr val="FFFF00"/>
                </a:solidFill>
              </a:rPr>
              <a:t>= </a:t>
            </a:r>
          </a:p>
          <a:p>
            <a:pPr marL="0" indent="0" algn="ctr">
              <a:buNone/>
            </a:pPr>
            <a:r>
              <a:rPr lang="en-GB" sz="2900" dirty="0">
                <a:solidFill>
                  <a:srgbClr val="FFFF00"/>
                </a:solidFill>
              </a:rPr>
              <a:t>Smaller field of view</a:t>
            </a:r>
          </a:p>
        </p:txBody>
      </p:sp>
    </p:spTree>
    <p:extLst>
      <p:ext uri="{BB962C8B-B14F-4D97-AF65-F5344CB8AC3E}">
        <p14:creationId xmlns:p14="http://schemas.microsoft.com/office/powerpoint/2010/main" val="3555972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289A6B7-831E-4B5D-A5C8-BAB009A9FDB0}"/>
              </a:ext>
            </a:extLst>
          </p:cNvPr>
          <p:cNvSpPr txBox="1">
            <a:spLocks/>
          </p:cNvSpPr>
          <p:nvPr/>
        </p:nvSpPr>
        <p:spPr>
          <a:xfrm>
            <a:off x="609600" y="260648"/>
            <a:ext cx="11319048"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5">
                    <a:lumMod val="20000"/>
                    <a:lumOff val="80000"/>
                  </a:schemeClr>
                </a:solidFill>
              </a:rPr>
              <a:t>Aperture Size</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solidFill>
                  <a:schemeClr val="bg1">
                    <a:lumMod val="75000"/>
                  </a:schemeClr>
                </a:solidFill>
              </a:rPr>
              <a:pPr/>
              <a:t>52</a:t>
            </a:fld>
            <a:endParaRPr lang="en-SG" dirty="0">
              <a:solidFill>
                <a:schemeClr val="bg1">
                  <a:lumMod val="75000"/>
                </a:schemeClr>
              </a:solidFill>
            </a:endParaRPr>
          </a:p>
        </p:txBody>
      </p:sp>
      <p:sp>
        <p:nvSpPr>
          <p:cNvPr id="6" name="Content Placeholder 2">
            <a:extLst>
              <a:ext uri="{FF2B5EF4-FFF2-40B4-BE49-F238E27FC236}">
                <a16:creationId xmlns:a16="http://schemas.microsoft.com/office/drawing/2014/main" id="{1BD16E90-5FBB-4622-A404-1A16598E3480}"/>
              </a:ext>
            </a:extLst>
          </p:cNvPr>
          <p:cNvSpPr txBox="1">
            <a:spLocks/>
          </p:cNvSpPr>
          <p:nvPr/>
        </p:nvSpPr>
        <p:spPr>
          <a:xfrm>
            <a:off x="609600" y="1772816"/>
            <a:ext cx="10887000" cy="26642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900" dirty="0">
                <a:solidFill>
                  <a:schemeClr val="bg1">
                    <a:lumMod val="85000"/>
                  </a:schemeClr>
                </a:solidFill>
              </a:rPr>
              <a:t>Refers to size of the objective lens or mirror.</a:t>
            </a:r>
          </a:p>
          <a:p>
            <a:r>
              <a:rPr lang="en-GB" sz="2900" dirty="0">
                <a:solidFill>
                  <a:schemeClr val="bg1">
                    <a:lumMod val="85000"/>
                  </a:schemeClr>
                </a:solidFill>
              </a:rPr>
              <a:t>Larger aperture = Gather more light, can </a:t>
            </a:r>
            <a:r>
              <a:rPr lang="en-GB" sz="2900" dirty="0">
                <a:solidFill>
                  <a:schemeClr val="accent2">
                    <a:lumMod val="40000"/>
                    <a:lumOff val="60000"/>
                  </a:schemeClr>
                </a:solidFill>
              </a:rPr>
              <a:t>see faint objects</a:t>
            </a:r>
            <a:r>
              <a:rPr lang="en-GB" sz="2900" dirty="0">
                <a:solidFill>
                  <a:schemeClr val="bg1">
                    <a:lumMod val="85000"/>
                  </a:schemeClr>
                </a:solidFill>
              </a:rPr>
              <a:t>. </a:t>
            </a:r>
          </a:p>
          <a:p>
            <a:r>
              <a:rPr lang="en-GB" sz="2900" dirty="0">
                <a:solidFill>
                  <a:schemeClr val="bg1">
                    <a:lumMod val="85000"/>
                  </a:schemeClr>
                </a:solidFill>
              </a:rPr>
              <a:t>Larger aperture = Higher resolving power can </a:t>
            </a:r>
            <a:r>
              <a:rPr lang="en-GB" sz="2900" dirty="0">
                <a:solidFill>
                  <a:schemeClr val="accent2">
                    <a:lumMod val="40000"/>
                    <a:lumOff val="60000"/>
                  </a:schemeClr>
                </a:solidFill>
              </a:rPr>
              <a:t>distinguish closely spaced objects.</a:t>
            </a:r>
            <a:r>
              <a:rPr lang="en-GB" sz="2900" dirty="0">
                <a:solidFill>
                  <a:schemeClr val="bg1">
                    <a:lumMod val="85000"/>
                  </a:schemeClr>
                </a:solidFill>
              </a:rPr>
              <a:t> </a:t>
            </a:r>
          </a:p>
        </p:txBody>
      </p:sp>
      <p:grpSp>
        <p:nvGrpSpPr>
          <p:cNvPr id="7" name="Group 6">
            <a:extLst>
              <a:ext uri="{FF2B5EF4-FFF2-40B4-BE49-F238E27FC236}">
                <a16:creationId xmlns:a16="http://schemas.microsoft.com/office/drawing/2014/main" id="{26A2515A-AB1B-43A6-982D-7ED422DDF7B7}"/>
              </a:ext>
            </a:extLst>
          </p:cNvPr>
          <p:cNvGrpSpPr/>
          <p:nvPr/>
        </p:nvGrpSpPr>
        <p:grpSpPr>
          <a:xfrm>
            <a:off x="767408" y="4077072"/>
            <a:ext cx="10081121" cy="1865880"/>
            <a:chOff x="369544" y="1743538"/>
            <a:chExt cx="10081121" cy="1865880"/>
          </a:xfrm>
        </p:grpSpPr>
        <p:sp>
          <p:nvSpPr>
            <p:cNvPr id="8" name="Rectangle 7">
              <a:extLst>
                <a:ext uri="{FF2B5EF4-FFF2-40B4-BE49-F238E27FC236}">
                  <a16:creationId xmlns:a16="http://schemas.microsoft.com/office/drawing/2014/main" id="{3E09B434-D038-4ADF-BEF2-6FD4FAC5C05E}"/>
                </a:ext>
              </a:extLst>
            </p:cNvPr>
            <p:cNvSpPr/>
            <p:nvPr/>
          </p:nvSpPr>
          <p:spPr>
            <a:xfrm>
              <a:off x="369544" y="1743538"/>
              <a:ext cx="10081120" cy="1865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Picture 2">
              <a:extLst>
                <a:ext uri="{FF2B5EF4-FFF2-40B4-BE49-F238E27FC236}">
                  <a16:creationId xmlns:a16="http://schemas.microsoft.com/office/drawing/2014/main" id="{7DFFB221-8F47-488C-AF6B-C3FFA60078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0" t="1573" r="3184" b="67488"/>
            <a:stretch/>
          </p:blipFill>
          <p:spPr bwMode="auto">
            <a:xfrm>
              <a:off x="407367" y="1844824"/>
              <a:ext cx="3312368" cy="16561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01CD600-61D4-45FA-AA6A-8F966D103B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1" t="33859" r="1124" b="35202"/>
            <a:stretch/>
          </p:blipFill>
          <p:spPr bwMode="auto">
            <a:xfrm>
              <a:off x="3719736" y="1809588"/>
              <a:ext cx="3456384" cy="16914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5C34CB8D-E0B4-4DB7-8434-CEE26625ED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1" t="66458" r="1124" b="599"/>
            <a:stretch/>
          </p:blipFill>
          <p:spPr bwMode="auto">
            <a:xfrm>
              <a:off x="7066288" y="1803260"/>
              <a:ext cx="3384377" cy="1763428"/>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C87EC921-54A6-4B4C-8409-1FDC292F6573}"/>
              </a:ext>
            </a:extLst>
          </p:cNvPr>
          <p:cNvSpPr txBox="1"/>
          <p:nvPr/>
        </p:nvSpPr>
        <p:spPr>
          <a:xfrm>
            <a:off x="695400" y="5978188"/>
            <a:ext cx="3449312" cy="446276"/>
          </a:xfrm>
          <a:prstGeom prst="rect">
            <a:avLst/>
          </a:prstGeom>
          <a:noFill/>
        </p:spPr>
        <p:txBody>
          <a:bodyPr wrap="square">
            <a:spAutoFit/>
          </a:bodyPr>
          <a:lstStyle/>
          <a:p>
            <a:pPr algn="ctr"/>
            <a:r>
              <a:rPr lang="en-GB" sz="2300" dirty="0">
                <a:solidFill>
                  <a:srgbClr val="FFFF00"/>
                </a:solidFill>
              </a:rPr>
              <a:t>High resolving power </a:t>
            </a:r>
            <a:endParaRPr lang="en-SG" sz="2300" dirty="0">
              <a:solidFill>
                <a:srgbClr val="FFFF00"/>
              </a:solidFill>
            </a:endParaRPr>
          </a:p>
        </p:txBody>
      </p:sp>
      <p:sp>
        <p:nvSpPr>
          <p:cNvPr id="13" name="TextBox 12">
            <a:extLst>
              <a:ext uri="{FF2B5EF4-FFF2-40B4-BE49-F238E27FC236}">
                <a16:creationId xmlns:a16="http://schemas.microsoft.com/office/drawing/2014/main" id="{38DEF208-935F-4EEA-AA19-4DDB2109EDAC}"/>
              </a:ext>
            </a:extLst>
          </p:cNvPr>
          <p:cNvSpPr txBox="1"/>
          <p:nvPr/>
        </p:nvSpPr>
        <p:spPr>
          <a:xfrm>
            <a:off x="7491265" y="5900222"/>
            <a:ext cx="3357264" cy="446276"/>
          </a:xfrm>
          <a:prstGeom prst="rect">
            <a:avLst/>
          </a:prstGeom>
          <a:noFill/>
        </p:spPr>
        <p:txBody>
          <a:bodyPr wrap="square">
            <a:spAutoFit/>
          </a:bodyPr>
          <a:lstStyle/>
          <a:p>
            <a:pPr algn="ctr"/>
            <a:r>
              <a:rPr lang="en-GB" sz="2300" dirty="0">
                <a:solidFill>
                  <a:srgbClr val="FFFF00"/>
                </a:solidFill>
              </a:rPr>
              <a:t>Low resolving power </a:t>
            </a:r>
            <a:endParaRPr lang="en-SG" sz="2300" dirty="0">
              <a:solidFill>
                <a:srgbClr val="FFFF00"/>
              </a:solidFill>
            </a:endParaRPr>
          </a:p>
        </p:txBody>
      </p:sp>
    </p:spTree>
    <p:extLst>
      <p:ext uri="{BB962C8B-B14F-4D97-AF65-F5344CB8AC3E}">
        <p14:creationId xmlns:p14="http://schemas.microsoft.com/office/powerpoint/2010/main" val="3123611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09F78F-B8DC-49C4-AD76-78BC19E93C42}"/>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rgbClr val="FF0000"/>
                </a:solidFill>
              </a:rPr>
              <a:t>In-class Activity 2: </a:t>
            </a:r>
            <a:r>
              <a:rPr lang="en-GB" dirty="0">
                <a:solidFill>
                  <a:srgbClr val="FF0000"/>
                </a:solidFill>
              </a:rPr>
              <a:t>hands-on with telescope </a:t>
            </a:r>
            <a:endParaRPr lang="en-SG" dirty="0">
              <a:solidFill>
                <a:srgbClr val="FF0000"/>
              </a:solidFill>
            </a:endParaRPr>
          </a:p>
        </p:txBody>
      </p:sp>
      <p:sp>
        <p:nvSpPr>
          <p:cNvPr id="8" name="Content Placeholder 2">
            <a:extLst>
              <a:ext uri="{FF2B5EF4-FFF2-40B4-BE49-F238E27FC236}">
                <a16:creationId xmlns:a16="http://schemas.microsoft.com/office/drawing/2014/main" id="{AB6958AE-22A0-4137-922C-769CC884B88F}"/>
              </a:ext>
            </a:extLst>
          </p:cNvPr>
          <p:cNvSpPr>
            <a:spLocks noGrp="1"/>
          </p:cNvSpPr>
          <p:nvPr>
            <p:ph idx="1"/>
          </p:nvPr>
        </p:nvSpPr>
        <p:spPr>
          <a:xfrm>
            <a:off x="1559496" y="2132856"/>
            <a:ext cx="9505056" cy="2808312"/>
          </a:xfrm>
        </p:spPr>
        <p:txBody>
          <a:bodyPr>
            <a:normAutofit/>
          </a:bodyPr>
          <a:lstStyle/>
          <a:p>
            <a:pPr marL="0" indent="0">
              <a:buNone/>
            </a:pPr>
            <a:r>
              <a:rPr lang="en-US" sz="2900" dirty="0">
                <a:solidFill>
                  <a:schemeClr val="tx1">
                    <a:lumMod val="65000"/>
                    <a:lumOff val="35000"/>
                  </a:schemeClr>
                </a:solidFill>
              </a:rPr>
              <a:t>Set up the telescope and perform a </a:t>
            </a:r>
            <a:r>
              <a:rPr lang="en-US" sz="2900" dirty="0" err="1">
                <a:solidFill>
                  <a:schemeClr val="tx1">
                    <a:lumMod val="65000"/>
                    <a:lumOff val="35000"/>
                  </a:schemeClr>
                </a:solidFill>
              </a:rPr>
              <a:t>finderscope</a:t>
            </a:r>
            <a:r>
              <a:rPr lang="en-US" sz="2900" dirty="0">
                <a:solidFill>
                  <a:schemeClr val="tx1">
                    <a:lumMod val="65000"/>
                    <a:lumOff val="35000"/>
                  </a:schemeClr>
                </a:solidFill>
              </a:rPr>
              <a:t> alignment.</a:t>
            </a:r>
            <a:endParaRPr lang="en-GB" sz="2900" dirty="0">
              <a:solidFill>
                <a:schemeClr val="tx1">
                  <a:lumMod val="65000"/>
                  <a:lumOff val="35000"/>
                </a:schemeClr>
              </a:solidFill>
            </a:endParaRPr>
          </a:p>
        </p:txBody>
      </p:sp>
      <p:sp>
        <p:nvSpPr>
          <p:cNvPr id="2" name="Slide Number Placeholder 1">
            <a:extLst>
              <a:ext uri="{FF2B5EF4-FFF2-40B4-BE49-F238E27FC236}">
                <a16:creationId xmlns:a16="http://schemas.microsoft.com/office/drawing/2014/main" id="{91B428D9-02AC-42CC-B1ED-F5AF309FEDB4}"/>
              </a:ext>
            </a:extLst>
          </p:cNvPr>
          <p:cNvSpPr>
            <a:spLocks noGrp="1"/>
          </p:cNvSpPr>
          <p:nvPr>
            <p:ph type="sldNum" sz="quarter" idx="12"/>
          </p:nvPr>
        </p:nvSpPr>
        <p:spPr/>
        <p:txBody>
          <a:bodyPr/>
          <a:lstStyle/>
          <a:p>
            <a:fld id="{7081BC99-F884-43C5-B753-915CEB8D5D35}" type="slidenum">
              <a:rPr lang="en-SG" smtClean="0"/>
              <a:pPr/>
              <a:t>53</a:t>
            </a:fld>
            <a:endParaRPr lang="en-SG"/>
          </a:p>
        </p:txBody>
      </p:sp>
    </p:spTree>
    <p:extLst>
      <p:ext uri="{BB962C8B-B14F-4D97-AF65-F5344CB8AC3E}">
        <p14:creationId xmlns:p14="http://schemas.microsoft.com/office/powerpoint/2010/main" val="2847324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339E965-97CF-4EC9-A917-364EFF551656}"/>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Discussion Question 1</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374C608-D647-4C82-B177-9A6613DEB0D4}"/>
              </a:ext>
            </a:extLst>
          </p:cNvPr>
          <p:cNvSpPr>
            <a:spLocks noGrp="1"/>
          </p:cNvSpPr>
          <p:nvPr>
            <p:ph idx="1"/>
          </p:nvPr>
        </p:nvSpPr>
        <p:spPr>
          <a:xfrm>
            <a:off x="1055440" y="1628800"/>
            <a:ext cx="10081120" cy="3744416"/>
          </a:xfrm>
        </p:spPr>
        <p:txBody>
          <a:bodyPr>
            <a:normAutofit/>
          </a:bodyPr>
          <a:lstStyle/>
          <a:p>
            <a:pPr marL="0" indent="0">
              <a:spcBef>
                <a:spcPts val="1000"/>
              </a:spcBef>
              <a:buNone/>
            </a:pPr>
            <a:r>
              <a:rPr lang="en-GB" sz="2900" dirty="0">
                <a:solidFill>
                  <a:schemeClr val="tx1">
                    <a:lumMod val="65000"/>
                    <a:lumOff val="35000"/>
                  </a:schemeClr>
                </a:solidFill>
              </a:rPr>
              <a:t>Why do ancient stargazers call planets “wandering stars”?</a:t>
            </a:r>
          </a:p>
        </p:txBody>
      </p:sp>
      <p:sp>
        <p:nvSpPr>
          <p:cNvPr id="8" name="Slide Number Placeholder 7">
            <a:extLst>
              <a:ext uri="{FF2B5EF4-FFF2-40B4-BE49-F238E27FC236}">
                <a16:creationId xmlns:a16="http://schemas.microsoft.com/office/drawing/2014/main" id="{FD38EAED-D925-4AB0-8FA4-2967FBBA8733}"/>
              </a:ext>
            </a:extLst>
          </p:cNvPr>
          <p:cNvSpPr>
            <a:spLocks noGrp="1"/>
          </p:cNvSpPr>
          <p:nvPr>
            <p:ph type="sldNum" sz="quarter" idx="12"/>
          </p:nvPr>
        </p:nvSpPr>
        <p:spPr/>
        <p:txBody>
          <a:bodyPr/>
          <a:lstStyle/>
          <a:p>
            <a:fld id="{7081BC99-F884-43C5-B753-915CEB8D5D35}" type="slidenum">
              <a:rPr lang="en-SG" smtClean="0"/>
              <a:pPr/>
              <a:t>54</a:t>
            </a:fld>
            <a:endParaRPr lang="en-SG" dirty="0"/>
          </a:p>
        </p:txBody>
      </p:sp>
    </p:spTree>
    <p:extLst>
      <p:ext uri="{BB962C8B-B14F-4D97-AF65-F5344CB8AC3E}">
        <p14:creationId xmlns:p14="http://schemas.microsoft.com/office/powerpoint/2010/main" val="1034835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339E965-97CF-4EC9-A917-364EFF551656}"/>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Discussion Question 2</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374C608-D647-4C82-B177-9A6613DEB0D4}"/>
              </a:ext>
            </a:extLst>
          </p:cNvPr>
          <p:cNvSpPr>
            <a:spLocks noGrp="1"/>
          </p:cNvSpPr>
          <p:nvPr>
            <p:ph idx="1"/>
          </p:nvPr>
        </p:nvSpPr>
        <p:spPr>
          <a:xfrm>
            <a:off x="1055440" y="1628800"/>
            <a:ext cx="10081120" cy="3744416"/>
          </a:xfrm>
        </p:spPr>
        <p:txBody>
          <a:bodyPr>
            <a:normAutofit/>
          </a:bodyPr>
          <a:lstStyle/>
          <a:p>
            <a:pPr marL="0" indent="0">
              <a:spcBef>
                <a:spcPts val="1000"/>
              </a:spcBef>
              <a:buNone/>
            </a:pPr>
            <a:r>
              <a:rPr lang="en-GB" sz="2900" dirty="0">
                <a:solidFill>
                  <a:schemeClr val="tx1">
                    <a:lumMod val="65000"/>
                    <a:lumOff val="35000"/>
                  </a:schemeClr>
                </a:solidFill>
              </a:rPr>
              <a:t>Does the Sun rise in the East? Same position in the East everyday?</a:t>
            </a:r>
          </a:p>
          <a:p>
            <a:pPr marL="0" indent="0">
              <a:spcBef>
                <a:spcPts val="1000"/>
              </a:spcBef>
              <a:buNone/>
            </a:pPr>
            <a:r>
              <a:rPr lang="en-GB" sz="2900" dirty="0">
                <a:solidFill>
                  <a:schemeClr val="tx1">
                    <a:lumMod val="65000"/>
                    <a:lumOff val="35000"/>
                  </a:schemeClr>
                </a:solidFill>
              </a:rPr>
              <a:t>Use </a:t>
            </a:r>
            <a:r>
              <a:rPr lang="en-GB" sz="2900" dirty="0" err="1">
                <a:solidFill>
                  <a:schemeClr val="tx1">
                    <a:lumMod val="65000"/>
                    <a:lumOff val="35000"/>
                  </a:schemeClr>
                </a:solidFill>
              </a:rPr>
              <a:t>Stellarium</a:t>
            </a:r>
            <a:r>
              <a:rPr lang="en-GB" sz="2900" dirty="0">
                <a:solidFill>
                  <a:schemeClr val="tx1">
                    <a:lumMod val="65000"/>
                    <a:lumOff val="35000"/>
                  </a:schemeClr>
                </a:solidFill>
              </a:rPr>
              <a:t> to find out!</a:t>
            </a:r>
          </a:p>
          <a:p>
            <a:pPr marL="0" indent="0">
              <a:spcBef>
                <a:spcPts val="1000"/>
              </a:spcBef>
              <a:buNone/>
            </a:pPr>
            <a:r>
              <a:rPr lang="en-GB" sz="2900" dirty="0">
                <a:solidFill>
                  <a:schemeClr val="tx1">
                    <a:lumMod val="65000"/>
                    <a:lumOff val="35000"/>
                  </a:schemeClr>
                </a:solidFill>
              </a:rPr>
              <a:t>On </a:t>
            </a:r>
            <a:r>
              <a:rPr lang="en-GB" sz="2900" dirty="0" err="1">
                <a:solidFill>
                  <a:schemeClr val="tx1">
                    <a:lumMod val="65000"/>
                    <a:lumOff val="35000"/>
                  </a:schemeClr>
                </a:solidFill>
              </a:rPr>
              <a:t>Stellarium</a:t>
            </a:r>
            <a:r>
              <a:rPr lang="en-GB" sz="2900" dirty="0">
                <a:solidFill>
                  <a:schemeClr val="tx1">
                    <a:lumMod val="65000"/>
                    <a:lumOff val="35000"/>
                  </a:schemeClr>
                </a:solidFill>
              </a:rPr>
              <a:t>, look to the East. Set the time to around 6:30—7:00 am to see the sunrise. Increase the date by a month repeatedly.</a:t>
            </a:r>
          </a:p>
          <a:p>
            <a:pPr marL="0" indent="0">
              <a:spcBef>
                <a:spcPts val="1000"/>
              </a:spcBef>
              <a:buNone/>
            </a:pPr>
            <a:r>
              <a:rPr lang="en-GB" sz="2900" dirty="0">
                <a:solidFill>
                  <a:schemeClr val="tx1">
                    <a:lumMod val="65000"/>
                    <a:lumOff val="35000"/>
                  </a:schemeClr>
                </a:solidFill>
              </a:rPr>
              <a:t>Does the position of sunrise change over the year? </a:t>
            </a:r>
          </a:p>
          <a:p>
            <a:pPr marL="0" indent="0">
              <a:spcBef>
                <a:spcPts val="1000"/>
              </a:spcBef>
              <a:buNone/>
            </a:pPr>
            <a:r>
              <a:rPr lang="en-GB" sz="2900" dirty="0">
                <a:solidFill>
                  <a:schemeClr val="tx1">
                    <a:lumMod val="65000"/>
                    <a:lumOff val="35000"/>
                  </a:schemeClr>
                </a:solidFill>
              </a:rPr>
              <a:t>Describe.</a:t>
            </a:r>
          </a:p>
        </p:txBody>
      </p:sp>
      <p:sp>
        <p:nvSpPr>
          <p:cNvPr id="8" name="Slide Number Placeholder 7">
            <a:extLst>
              <a:ext uri="{FF2B5EF4-FFF2-40B4-BE49-F238E27FC236}">
                <a16:creationId xmlns:a16="http://schemas.microsoft.com/office/drawing/2014/main" id="{FD38EAED-D925-4AB0-8FA4-2967FBBA8733}"/>
              </a:ext>
            </a:extLst>
          </p:cNvPr>
          <p:cNvSpPr>
            <a:spLocks noGrp="1"/>
          </p:cNvSpPr>
          <p:nvPr>
            <p:ph type="sldNum" sz="quarter" idx="12"/>
          </p:nvPr>
        </p:nvSpPr>
        <p:spPr/>
        <p:txBody>
          <a:bodyPr/>
          <a:lstStyle/>
          <a:p>
            <a:fld id="{7081BC99-F884-43C5-B753-915CEB8D5D35}" type="slidenum">
              <a:rPr lang="en-SG" smtClean="0"/>
              <a:pPr/>
              <a:t>55</a:t>
            </a:fld>
            <a:endParaRPr lang="en-SG"/>
          </a:p>
        </p:txBody>
      </p:sp>
    </p:spTree>
    <p:extLst>
      <p:ext uri="{BB962C8B-B14F-4D97-AF65-F5344CB8AC3E}">
        <p14:creationId xmlns:p14="http://schemas.microsoft.com/office/powerpoint/2010/main" val="2492661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339E965-97CF-4EC9-A917-364EFF551656}"/>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Discussion Question 3</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374C608-D647-4C82-B177-9A6613DEB0D4}"/>
              </a:ext>
            </a:extLst>
          </p:cNvPr>
          <p:cNvSpPr>
            <a:spLocks noGrp="1"/>
          </p:cNvSpPr>
          <p:nvPr>
            <p:ph idx="1"/>
          </p:nvPr>
        </p:nvSpPr>
        <p:spPr>
          <a:xfrm>
            <a:off x="1055440" y="1628800"/>
            <a:ext cx="10081120" cy="3744416"/>
          </a:xfrm>
        </p:spPr>
        <p:txBody>
          <a:bodyPr>
            <a:normAutofit/>
          </a:bodyPr>
          <a:lstStyle/>
          <a:p>
            <a:pPr marL="0" indent="0">
              <a:spcBef>
                <a:spcPts val="1000"/>
              </a:spcBef>
              <a:buNone/>
            </a:pPr>
            <a:r>
              <a:rPr lang="en-GB" sz="2900" dirty="0">
                <a:solidFill>
                  <a:schemeClr val="tx1">
                    <a:lumMod val="65000"/>
                    <a:lumOff val="35000"/>
                  </a:schemeClr>
                </a:solidFill>
              </a:rPr>
              <a:t>It takes 365 days for Earth to complete 1 revolution (2π radians) around the Sun. </a:t>
            </a:r>
          </a:p>
          <a:p>
            <a:pPr marL="0" indent="0">
              <a:spcBef>
                <a:spcPts val="1000"/>
              </a:spcBef>
              <a:buNone/>
            </a:pPr>
            <a:r>
              <a:rPr lang="en-GB" sz="2900" dirty="0">
                <a:solidFill>
                  <a:schemeClr val="tx1">
                    <a:lumMod val="65000"/>
                    <a:lumOff val="35000"/>
                  </a:schemeClr>
                </a:solidFill>
              </a:rPr>
              <a:t>What is the angular speed (rad/s) and speed (m/s) of Earth in the rest frame of the Sun?</a:t>
            </a:r>
          </a:p>
        </p:txBody>
      </p:sp>
      <p:sp>
        <p:nvSpPr>
          <p:cNvPr id="8" name="Slide Number Placeholder 7">
            <a:extLst>
              <a:ext uri="{FF2B5EF4-FFF2-40B4-BE49-F238E27FC236}">
                <a16:creationId xmlns:a16="http://schemas.microsoft.com/office/drawing/2014/main" id="{FD38EAED-D925-4AB0-8FA4-2967FBBA8733}"/>
              </a:ext>
            </a:extLst>
          </p:cNvPr>
          <p:cNvSpPr>
            <a:spLocks noGrp="1"/>
          </p:cNvSpPr>
          <p:nvPr>
            <p:ph type="sldNum" sz="quarter" idx="12"/>
          </p:nvPr>
        </p:nvSpPr>
        <p:spPr/>
        <p:txBody>
          <a:bodyPr/>
          <a:lstStyle/>
          <a:p>
            <a:fld id="{7081BC99-F884-43C5-B753-915CEB8D5D35}" type="slidenum">
              <a:rPr lang="en-SG" smtClean="0"/>
              <a:pPr/>
              <a:t>56</a:t>
            </a:fld>
            <a:endParaRPr lang="en-SG" dirty="0"/>
          </a:p>
        </p:txBody>
      </p:sp>
    </p:spTree>
    <p:extLst>
      <p:ext uri="{BB962C8B-B14F-4D97-AF65-F5344CB8AC3E}">
        <p14:creationId xmlns:p14="http://schemas.microsoft.com/office/powerpoint/2010/main" val="2785786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339E965-97CF-4EC9-A917-364EFF551656}"/>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Discussion Question 4</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374C608-D647-4C82-B177-9A6613DEB0D4}"/>
              </a:ext>
            </a:extLst>
          </p:cNvPr>
          <p:cNvSpPr>
            <a:spLocks noGrp="1"/>
          </p:cNvSpPr>
          <p:nvPr>
            <p:ph idx="1"/>
          </p:nvPr>
        </p:nvSpPr>
        <p:spPr>
          <a:xfrm>
            <a:off x="1055440" y="1628800"/>
            <a:ext cx="10081120" cy="3744416"/>
          </a:xfrm>
        </p:spPr>
        <p:txBody>
          <a:bodyPr>
            <a:normAutofit/>
          </a:bodyPr>
          <a:lstStyle/>
          <a:p>
            <a:pPr marL="0" indent="0">
              <a:spcBef>
                <a:spcPts val="1000"/>
              </a:spcBef>
              <a:buNone/>
            </a:pPr>
            <a:r>
              <a:rPr lang="en-GB" sz="2900" dirty="0">
                <a:solidFill>
                  <a:schemeClr val="tx1">
                    <a:lumMod val="65000"/>
                    <a:lumOff val="35000"/>
                  </a:schemeClr>
                </a:solidFill>
              </a:rPr>
              <a:t>Suppose you want to reach Alpha Centauri (nearest star to us) in 100 years. How fast do we need to move? </a:t>
            </a:r>
          </a:p>
          <a:p>
            <a:pPr marL="0" indent="0">
              <a:spcBef>
                <a:spcPts val="1000"/>
              </a:spcBef>
              <a:buNone/>
            </a:pPr>
            <a:r>
              <a:rPr lang="en-GB" sz="2900" dirty="0">
                <a:solidFill>
                  <a:schemeClr val="tx1">
                    <a:lumMod val="65000"/>
                    <a:lumOff val="35000"/>
                  </a:schemeClr>
                </a:solidFill>
              </a:rPr>
              <a:t>How about reaching Andromeda Galaxy (nearest galaxy to us) in 100 years?</a:t>
            </a:r>
          </a:p>
        </p:txBody>
      </p:sp>
      <p:sp>
        <p:nvSpPr>
          <p:cNvPr id="8" name="Slide Number Placeholder 7">
            <a:extLst>
              <a:ext uri="{FF2B5EF4-FFF2-40B4-BE49-F238E27FC236}">
                <a16:creationId xmlns:a16="http://schemas.microsoft.com/office/drawing/2014/main" id="{FD38EAED-D925-4AB0-8FA4-2967FBBA8733}"/>
              </a:ext>
            </a:extLst>
          </p:cNvPr>
          <p:cNvSpPr>
            <a:spLocks noGrp="1"/>
          </p:cNvSpPr>
          <p:nvPr>
            <p:ph type="sldNum" sz="quarter" idx="12"/>
          </p:nvPr>
        </p:nvSpPr>
        <p:spPr/>
        <p:txBody>
          <a:bodyPr/>
          <a:lstStyle/>
          <a:p>
            <a:fld id="{7081BC99-F884-43C5-B753-915CEB8D5D35}" type="slidenum">
              <a:rPr lang="en-SG" smtClean="0"/>
              <a:pPr/>
              <a:t>57</a:t>
            </a:fld>
            <a:endParaRPr lang="en-SG" dirty="0"/>
          </a:p>
        </p:txBody>
      </p:sp>
    </p:spTree>
    <p:extLst>
      <p:ext uri="{BB962C8B-B14F-4D97-AF65-F5344CB8AC3E}">
        <p14:creationId xmlns:p14="http://schemas.microsoft.com/office/powerpoint/2010/main" val="317657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339E965-97CF-4EC9-A917-364EFF551656}"/>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Discussion Question 5</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374C608-D647-4C82-B177-9A6613DEB0D4}"/>
              </a:ext>
            </a:extLst>
          </p:cNvPr>
          <p:cNvSpPr>
            <a:spLocks noGrp="1"/>
          </p:cNvSpPr>
          <p:nvPr>
            <p:ph idx="1"/>
          </p:nvPr>
        </p:nvSpPr>
        <p:spPr>
          <a:xfrm>
            <a:off x="1055440" y="1628800"/>
            <a:ext cx="10297144" cy="3744416"/>
          </a:xfrm>
        </p:spPr>
        <p:txBody>
          <a:bodyPr>
            <a:normAutofit lnSpcReduction="10000"/>
          </a:bodyPr>
          <a:lstStyle/>
          <a:p>
            <a:pPr marL="0" indent="0" rtl="0">
              <a:spcBef>
                <a:spcPts val="0"/>
              </a:spcBef>
              <a:spcAft>
                <a:spcPts val="1000"/>
              </a:spcAft>
              <a:buNone/>
            </a:pPr>
            <a:r>
              <a:rPr lang="en-GB" sz="2900" dirty="0">
                <a:solidFill>
                  <a:schemeClr val="tx1">
                    <a:lumMod val="65000"/>
                    <a:lumOff val="35000"/>
                  </a:schemeClr>
                </a:solidFill>
              </a:rPr>
              <a:t>The Moon's equatorial diameter is 3.476 km and its orbital distance from Earth varies between 356 400 km and 406 700 km.</a:t>
            </a:r>
          </a:p>
          <a:p>
            <a:pPr marL="0" indent="0" rtl="0">
              <a:spcBef>
                <a:spcPts val="0"/>
              </a:spcBef>
              <a:spcAft>
                <a:spcPts val="1000"/>
              </a:spcAft>
              <a:buNone/>
            </a:pPr>
            <a:r>
              <a:rPr lang="en-GB" sz="2900" dirty="0">
                <a:solidFill>
                  <a:schemeClr val="tx1">
                    <a:lumMod val="65000"/>
                    <a:lumOff val="35000"/>
                  </a:schemeClr>
                </a:solidFill>
              </a:rPr>
              <a:t>The Sun's diameter is 1390 000 km and distance from Earth ranges between 147.5 and 152.6 million km.</a:t>
            </a:r>
          </a:p>
          <a:p>
            <a:pPr marL="0" indent="0" rtl="0">
              <a:spcBef>
                <a:spcPts val="0"/>
              </a:spcBef>
              <a:spcAft>
                <a:spcPts val="1000"/>
              </a:spcAft>
              <a:buNone/>
            </a:pPr>
            <a:r>
              <a:rPr lang="en-GB" sz="2900" dirty="0">
                <a:solidFill>
                  <a:schemeClr val="tx1">
                    <a:lumMod val="65000"/>
                    <a:lumOff val="35000"/>
                  </a:schemeClr>
                </a:solidFill>
              </a:rPr>
              <a:t>Find the Moon's and Sun' angular size at their respective minimum and maximum distance from Earth. Discuss the implications on solar eclipses.</a:t>
            </a:r>
            <a:br>
              <a:rPr lang="en-GB" sz="1600" dirty="0"/>
            </a:br>
            <a:endParaRPr lang="en-GB" sz="2900" dirty="0">
              <a:solidFill>
                <a:schemeClr val="tx1">
                  <a:lumMod val="65000"/>
                  <a:lumOff val="35000"/>
                </a:schemeClr>
              </a:solidFill>
            </a:endParaRPr>
          </a:p>
        </p:txBody>
      </p:sp>
      <p:sp>
        <p:nvSpPr>
          <p:cNvPr id="8" name="Slide Number Placeholder 7">
            <a:extLst>
              <a:ext uri="{FF2B5EF4-FFF2-40B4-BE49-F238E27FC236}">
                <a16:creationId xmlns:a16="http://schemas.microsoft.com/office/drawing/2014/main" id="{FD38EAED-D925-4AB0-8FA4-2967FBBA8733}"/>
              </a:ext>
            </a:extLst>
          </p:cNvPr>
          <p:cNvSpPr>
            <a:spLocks noGrp="1"/>
          </p:cNvSpPr>
          <p:nvPr>
            <p:ph type="sldNum" sz="quarter" idx="12"/>
          </p:nvPr>
        </p:nvSpPr>
        <p:spPr/>
        <p:txBody>
          <a:bodyPr/>
          <a:lstStyle/>
          <a:p>
            <a:fld id="{7081BC99-F884-43C5-B753-915CEB8D5D35}" type="slidenum">
              <a:rPr lang="en-SG" smtClean="0"/>
              <a:pPr/>
              <a:t>58</a:t>
            </a:fld>
            <a:endParaRPr lang="en-SG" dirty="0"/>
          </a:p>
        </p:txBody>
      </p:sp>
    </p:spTree>
    <p:extLst>
      <p:ext uri="{BB962C8B-B14F-4D97-AF65-F5344CB8AC3E}">
        <p14:creationId xmlns:p14="http://schemas.microsoft.com/office/powerpoint/2010/main" val="831322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339E965-97CF-4EC9-A917-364EFF551656}"/>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Discussion Question 6</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374C608-D647-4C82-B177-9A6613DEB0D4}"/>
              </a:ext>
            </a:extLst>
          </p:cNvPr>
          <p:cNvSpPr>
            <a:spLocks noGrp="1"/>
          </p:cNvSpPr>
          <p:nvPr>
            <p:ph idx="1"/>
          </p:nvPr>
        </p:nvSpPr>
        <p:spPr>
          <a:xfrm>
            <a:off x="1055440" y="1628800"/>
            <a:ext cx="10081120" cy="3744416"/>
          </a:xfrm>
        </p:spPr>
        <p:txBody>
          <a:bodyPr>
            <a:normAutofit/>
          </a:bodyPr>
          <a:lstStyle/>
          <a:p>
            <a:pPr marL="0" indent="0" rtl="0">
              <a:spcBef>
                <a:spcPts val="0"/>
              </a:spcBef>
              <a:spcAft>
                <a:spcPts val="1000"/>
              </a:spcAft>
              <a:buNone/>
            </a:pPr>
            <a:r>
              <a:rPr lang="en-GB" sz="2900" dirty="0">
                <a:solidFill>
                  <a:schemeClr val="tx1">
                    <a:lumMod val="65000"/>
                    <a:lumOff val="35000"/>
                  </a:schemeClr>
                </a:solidFill>
              </a:rPr>
              <a:t>Suppose that the typical size of a galaxy is 100 000 light years, and typical separation between galaxies is 1 million light years. </a:t>
            </a:r>
          </a:p>
          <a:p>
            <a:pPr marL="0" indent="0" rtl="0">
              <a:spcBef>
                <a:spcPts val="0"/>
              </a:spcBef>
              <a:spcAft>
                <a:spcPts val="1000"/>
              </a:spcAft>
              <a:buNone/>
            </a:pPr>
            <a:r>
              <a:rPr lang="en-GB" sz="2900" dirty="0">
                <a:solidFill>
                  <a:schemeClr val="tx1">
                    <a:lumMod val="65000"/>
                    <a:lumOff val="35000"/>
                  </a:schemeClr>
                </a:solidFill>
              </a:rPr>
              <a:t>Also suppose that the typical size of a star is 1 million km, and typical separation between stars is 5 light years. </a:t>
            </a:r>
          </a:p>
          <a:p>
            <a:pPr marL="0" indent="0" rtl="0">
              <a:spcBef>
                <a:spcPts val="0"/>
              </a:spcBef>
              <a:spcAft>
                <a:spcPts val="1000"/>
              </a:spcAft>
              <a:buNone/>
            </a:pPr>
            <a:r>
              <a:rPr lang="en-GB" sz="2900" dirty="0">
                <a:solidFill>
                  <a:schemeClr val="tx1">
                    <a:lumMod val="65000"/>
                    <a:lumOff val="35000"/>
                  </a:schemeClr>
                </a:solidFill>
              </a:rPr>
              <a:t>Discuss the implications on stellar and galactic collisions.</a:t>
            </a:r>
            <a:br>
              <a:rPr lang="en-GB" sz="2900" dirty="0">
                <a:solidFill>
                  <a:schemeClr val="tx1">
                    <a:lumMod val="65000"/>
                    <a:lumOff val="35000"/>
                  </a:schemeClr>
                </a:solidFill>
              </a:rPr>
            </a:br>
            <a:endParaRPr lang="en-GB" sz="2900" dirty="0">
              <a:solidFill>
                <a:schemeClr val="tx1">
                  <a:lumMod val="65000"/>
                  <a:lumOff val="35000"/>
                </a:schemeClr>
              </a:solidFill>
            </a:endParaRPr>
          </a:p>
        </p:txBody>
      </p:sp>
      <p:sp>
        <p:nvSpPr>
          <p:cNvPr id="8" name="Slide Number Placeholder 7">
            <a:extLst>
              <a:ext uri="{FF2B5EF4-FFF2-40B4-BE49-F238E27FC236}">
                <a16:creationId xmlns:a16="http://schemas.microsoft.com/office/drawing/2014/main" id="{FD38EAED-D925-4AB0-8FA4-2967FBBA8733}"/>
              </a:ext>
            </a:extLst>
          </p:cNvPr>
          <p:cNvSpPr>
            <a:spLocks noGrp="1"/>
          </p:cNvSpPr>
          <p:nvPr>
            <p:ph type="sldNum" sz="quarter" idx="12"/>
          </p:nvPr>
        </p:nvSpPr>
        <p:spPr/>
        <p:txBody>
          <a:bodyPr/>
          <a:lstStyle/>
          <a:p>
            <a:fld id="{7081BC99-F884-43C5-B753-915CEB8D5D35}" type="slidenum">
              <a:rPr lang="en-SG" smtClean="0"/>
              <a:pPr/>
              <a:t>59</a:t>
            </a:fld>
            <a:endParaRPr lang="en-SG" dirty="0"/>
          </a:p>
        </p:txBody>
      </p:sp>
    </p:spTree>
    <p:extLst>
      <p:ext uri="{BB962C8B-B14F-4D97-AF65-F5344CB8AC3E}">
        <p14:creationId xmlns:p14="http://schemas.microsoft.com/office/powerpoint/2010/main" val="1845058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09F78F-B8DC-49C4-AD76-78BC19E93C42}"/>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dirty="0">
                <a:solidFill>
                  <a:schemeClr val="accent2">
                    <a:lumMod val="40000"/>
                    <a:lumOff val="60000"/>
                  </a:schemeClr>
                </a:solidFill>
              </a:rPr>
              <a:t>Stellar Parallax</a:t>
            </a:r>
            <a:endParaRPr lang="en-SG" dirty="0">
              <a:solidFill>
                <a:schemeClr val="accent2">
                  <a:lumMod val="40000"/>
                  <a:lumOff val="60000"/>
                </a:schemeClr>
              </a:solidFill>
            </a:endParaRPr>
          </a:p>
        </p:txBody>
      </p:sp>
      <p:sp>
        <p:nvSpPr>
          <p:cNvPr id="2" name="Slide Number Placeholder 1">
            <a:extLst>
              <a:ext uri="{FF2B5EF4-FFF2-40B4-BE49-F238E27FC236}">
                <a16:creationId xmlns:a16="http://schemas.microsoft.com/office/drawing/2014/main" id="{91B428D9-02AC-42CC-B1ED-F5AF309FEDB4}"/>
              </a:ext>
            </a:extLst>
          </p:cNvPr>
          <p:cNvSpPr>
            <a:spLocks noGrp="1"/>
          </p:cNvSpPr>
          <p:nvPr>
            <p:ph type="sldNum" sz="quarter" idx="12"/>
          </p:nvPr>
        </p:nvSpPr>
        <p:spPr/>
        <p:txBody>
          <a:bodyPr/>
          <a:lstStyle/>
          <a:p>
            <a:fld id="{7081BC99-F884-43C5-B753-915CEB8D5D35}" type="slidenum">
              <a:rPr lang="en-SG" smtClean="0"/>
              <a:pPr/>
              <a:t>6</a:t>
            </a:fld>
            <a:endParaRPr lang="en-SG"/>
          </a:p>
        </p:txBody>
      </p:sp>
      <p:sp>
        <p:nvSpPr>
          <p:cNvPr id="4" name="16-Point Star 3"/>
          <p:cNvSpPr/>
          <p:nvPr/>
        </p:nvSpPr>
        <p:spPr>
          <a:xfrm>
            <a:off x="1682955" y="1418874"/>
            <a:ext cx="432048" cy="442355"/>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9" name="16-Point Star 8"/>
          <p:cNvSpPr/>
          <p:nvPr/>
        </p:nvSpPr>
        <p:spPr>
          <a:xfrm>
            <a:off x="3079936" y="1553022"/>
            <a:ext cx="432048" cy="442355"/>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0" name="16-Point Star 9"/>
          <p:cNvSpPr/>
          <p:nvPr/>
        </p:nvSpPr>
        <p:spPr>
          <a:xfrm>
            <a:off x="4892107" y="3224591"/>
            <a:ext cx="432048" cy="442355"/>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2" name="16-Point Star 11"/>
          <p:cNvSpPr/>
          <p:nvPr/>
        </p:nvSpPr>
        <p:spPr>
          <a:xfrm>
            <a:off x="4324454" y="4488716"/>
            <a:ext cx="432048" cy="442355"/>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4" name="16-Point Star 13"/>
          <p:cNvSpPr/>
          <p:nvPr/>
        </p:nvSpPr>
        <p:spPr>
          <a:xfrm>
            <a:off x="6731514" y="4670120"/>
            <a:ext cx="432048" cy="442355"/>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5" name="16-Point Star 14"/>
          <p:cNvSpPr>
            <a:spLocks noChangeAspect="1"/>
          </p:cNvSpPr>
          <p:nvPr/>
        </p:nvSpPr>
        <p:spPr>
          <a:xfrm>
            <a:off x="6023846" y="1640052"/>
            <a:ext cx="360000" cy="368588"/>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6" name="16-Point Star 15"/>
          <p:cNvSpPr>
            <a:spLocks noChangeAspect="1"/>
          </p:cNvSpPr>
          <p:nvPr/>
        </p:nvSpPr>
        <p:spPr>
          <a:xfrm>
            <a:off x="7320136" y="1942483"/>
            <a:ext cx="360000" cy="368588"/>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7" name="16-Point Star 16"/>
          <p:cNvSpPr>
            <a:spLocks noChangeAspect="1"/>
          </p:cNvSpPr>
          <p:nvPr/>
        </p:nvSpPr>
        <p:spPr>
          <a:xfrm>
            <a:off x="9917345" y="2681150"/>
            <a:ext cx="360000" cy="321517"/>
          </a:xfrm>
          <a:prstGeom prst="star16">
            <a:avLst>
              <a:gd name="adj" fmla="val 31618"/>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8" name="16-Point Star 17"/>
          <p:cNvSpPr>
            <a:spLocks noChangeAspect="1"/>
          </p:cNvSpPr>
          <p:nvPr/>
        </p:nvSpPr>
        <p:spPr>
          <a:xfrm>
            <a:off x="9285869" y="2634079"/>
            <a:ext cx="360000" cy="368588"/>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9" name="16-Point Star 18"/>
          <p:cNvSpPr>
            <a:spLocks noChangeAspect="1"/>
          </p:cNvSpPr>
          <p:nvPr/>
        </p:nvSpPr>
        <p:spPr>
          <a:xfrm>
            <a:off x="6983562" y="766244"/>
            <a:ext cx="360000" cy="368588"/>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0" name="16-Point Star 19"/>
          <p:cNvSpPr/>
          <p:nvPr/>
        </p:nvSpPr>
        <p:spPr>
          <a:xfrm>
            <a:off x="4279254" y="2168931"/>
            <a:ext cx="432048" cy="442355"/>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1" name="16-Point Star 20"/>
          <p:cNvSpPr/>
          <p:nvPr/>
        </p:nvSpPr>
        <p:spPr>
          <a:xfrm>
            <a:off x="5521630" y="5469123"/>
            <a:ext cx="432048" cy="442355"/>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4" name="16-Point Star 23"/>
          <p:cNvSpPr>
            <a:spLocks noChangeAspect="1"/>
          </p:cNvSpPr>
          <p:nvPr/>
        </p:nvSpPr>
        <p:spPr>
          <a:xfrm>
            <a:off x="8760296" y="5245832"/>
            <a:ext cx="324000" cy="331729"/>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5" name="16-Point Star 24"/>
          <p:cNvSpPr>
            <a:spLocks noChangeAspect="1"/>
          </p:cNvSpPr>
          <p:nvPr/>
        </p:nvSpPr>
        <p:spPr>
          <a:xfrm>
            <a:off x="9433301" y="5112477"/>
            <a:ext cx="324000" cy="331729"/>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6" name="16-Point Star 25"/>
          <p:cNvSpPr>
            <a:spLocks noChangeAspect="1"/>
          </p:cNvSpPr>
          <p:nvPr/>
        </p:nvSpPr>
        <p:spPr>
          <a:xfrm>
            <a:off x="10179768" y="5024654"/>
            <a:ext cx="324000" cy="331729"/>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7" name="16-Point Star 26"/>
          <p:cNvSpPr>
            <a:spLocks noChangeAspect="1"/>
          </p:cNvSpPr>
          <p:nvPr/>
        </p:nvSpPr>
        <p:spPr>
          <a:xfrm>
            <a:off x="9865349" y="5535243"/>
            <a:ext cx="324000" cy="331729"/>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0" name="16-Point Star 22">
            <a:extLst>
              <a:ext uri="{FF2B5EF4-FFF2-40B4-BE49-F238E27FC236}">
                <a16:creationId xmlns:a16="http://schemas.microsoft.com/office/drawing/2014/main" id="{1A7B9C24-5023-9E08-6E55-55E4384CF53A}"/>
              </a:ext>
            </a:extLst>
          </p:cNvPr>
          <p:cNvSpPr>
            <a:spLocks noChangeAspect="1"/>
          </p:cNvSpPr>
          <p:nvPr/>
        </p:nvSpPr>
        <p:spPr>
          <a:xfrm>
            <a:off x="9720361" y="4516030"/>
            <a:ext cx="360000" cy="360000"/>
          </a:xfrm>
          <a:prstGeom prst="star16">
            <a:avLst>
              <a:gd name="adj" fmla="val 31618"/>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cxnSp>
        <p:nvCxnSpPr>
          <p:cNvPr id="5" name="Straight Connector 4">
            <a:extLst>
              <a:ext uri="{FF2B5EF4-FFF2-40B4-BE49-F238E27FC236}">
                <a16:creationId xmlns:a16="http://schemas.microsoft.com/office/drawing/2014/main" id="{7A76D0A9-1907-98EC-099E-DFCB15C64E92}"/>
              </a:ext>
            </a:extLst>
          </p:cNvPr>
          <p:cNvCxnSpPr>
            <a:stCxn id="4" idx="2"/>
            <a:endCxn id="9" idx="11"/>
          </p:cNvCxnSpPr>
          <p:nvPr/>
        </p:nvCxnSpPr>
        <p:spPr>
          <a:xfrm>
            <a:off x="2115003" y="1640052"/>
            <a:ext cx="981377" cy="4950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B6AE96-9EDC-A643-62F3-DEB1F8BFE480}"/>
              </a:ext>
            </a:extLst>
          </p:cNvPr>
          <p:cNvCxnSpPr>
            <a:cxnSpLocks/>
            <a:stCxn id="9" idx="2"/>
            <a:endCxn id="20" idx="12"/>
          </p:cNvCxnSpPr>
          <p:nvPr/>
        </p:nvCxnSpPr>
        <p:spPr>
          <a:xfrm>
            <a:off x="3511984" y="1774200"/>
            <a:ext cx="830541" cy="45951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D13F2A-F17F-10AD-AB72-9FEC24F26E5F}"/>
              </a:ext>
            </a:extLst>
          </p:cNvPr>
          <p:cNvCxnSpPr>
            <a:cxnSpLocks/>
            <a:stCxn id="20" idx="4"/>
            <a:endCxn id="10" idx="13"/>
          </p:cNvCxnSpPr>
          <p:nvPr/>
        </p:nvCxnSpPr>
        <p:spPr>
          <a:xfrm>
            <a:off x="4648031" y="2546505"/>
            <a:ext cx="377432" cy="6949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7D54702-95CC-2607-B20B-06187393CBAA}"/>
              </a:ext>
            </a:extLst>
          </p:cNvPr>
          <p:cNvCxnSpPr>
            <a:cxnSpLocks/>
            <a:stCxn id="12" idx="4"/>
            <a:endCxn id="21" idx="12"/>
          </p:cNvCxnSpPr>
          <p:nvPr/>
        </p:nvCxnSpPr>
        <p:spPr>
          <a:xfrm>
            <a:off x="4693231" y="4866290"/>
            <a:ext cx="891670" cy="66761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7E7D0A-48E0-727A-FB9F-0F1B32C07551}"/>
              </a:ext>
            </a:extLst>
          </p:cNvPr>
          <p:cNvCxnSpPr>
            <a:cxnSpLocks/>
            <a:stCxn id="15" idx="2"/>
            <a:endCxn id="16" idx="11"/>
          </p:cNvCxnSpPr>
          <p:nvPr/>
        </p:nvCxnSpPr>
        <p:spPr>
          <a:xfrm>
            <a:off x="6383846" y="1824346"/>
            <a:ext cx="949992" cy="23190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37B3E45-E07F-0AE5-A019-BC417868749B}"/>
              </a:ext>
            </a:extLst>
          </p:cNvPr>
          <p:cNvCxnSpPr>
            <a:cxnSpLocks/>
            <a:stCxn id="10" idx="7"/>
            <a:endCxn id="12" idx="15"/>
          </p:cNvCxnSpPr>
          <p:nvPr/>
        </p:nvCxnSpPr>
        <p:spPr>
          <a:xfrm flipH="1">
            <a:off x="4623146" y="3650110"/>
            <a:ext cx="402317" cy="85544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4930C3A-4B7F-3988-F220-A27B131FD276}"/>
              </a:ext>
            </a:extLst>
          </p:cNvPr>
          <p:cNvCxnSpPr>
            <a:cxnSpLocks/>
            <a:stCxn id="14" idx="9"/>
            <a:endCxn id="21" idx="0"/>
          </p:cNvCxnSpPr>
          <p:nvPr/>
        </p:nvCxnSpPr>
        <p:spPr>
          <a:xfrm flipH="1">
            <a:off x="5890407" y="4975938"/>
            <a:ext cx="857551" cy="55796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BA0C69-6A6B-BB8A-CC0D-09EC61E5C8CF}"/>
              </a:ext>
            </a:extLst>
          </p:cNvPr>
          <p:cNvCxnSpPr>
            <a:cxnSpLocks/>
            <a:stCxn id="15" idx="15"/>
            <a:endCxn id="19" idx="9"/>
          </p:cNvCxnSpPr>
          <p:nvPr/>
        </p:nvCxnSpPr>
        <p:spPr>
          <a:xfrm flipV="1">
            <a:off x="6272728" y="1021064"/>
            <a:ext cx="724536" cy="633016"/>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618ACC9-0654-2DCB-892A-03F0993AA517}"/>
              </a:ext>
            </a:extLst>
          </p:cNvPr>
          <p:cNvCxnSpPr>
            <a:cxnSpLocks/>
            <a:stCxn id="16" idx="14"/>
            <a:endCxn id="19" idx="4"/>
          </p:cNvCxnSpPr>
          <p:nvPr/>
        </p:nvCxnSpPr>
        <p:spPr>
          <a:xfrm flipH="1" flipV="1">
            <a:off x="7290842" y="1080854"/>
            <a:ext cx="209294" cy="8616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381B8F4-5958-7DE1-8436-CDBE6990EA9E}"/>
              </a:ext>
            </a:extLst>
          </p:cNvPr>
          <p:cNvCxnSpPr>
            <a:cxnSpLocks/>
            <a:stCxn id="27" idx="13"/>
            <a:endCxn id="30" idx="6"/>
          </p:cNvCxnSpPr>
          <p:nvPr/>
        </p:nvCxnSpPr>
        <p:spPr>
          <a:xfrm flipH="1" flipV="1">
            <a:off x="9900361" y="4876030"/>
            <a:ext cx="64994" cy="67183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0543F5-7FD7-D793-4E25-15FDA1AB0765}"/>
              </a:ext>
            </a:extLst>
          </p:cNvPr>
          <p:cNvCxnSpPr>
            <a:cxnSpLocks/>
            <a:stCxn id="26" idx="10"/>
            <a:endCxn id="25" idx="2"/>
          </p:cNvCxnSpPr>
          <p:nvPr/>
        </p:nvCxnSpPr>
        <p:spPr>
          <a:xfrm flipH="1">
            <a:off x="9757301" y="5190519"/>
            <a:ext cx="422467" cy="8782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CEEDD9-DE1C-8420-030D-67A8E656B621}"/>
              </a:ext>
            </a:extLst>
          </p:cNvPr>
          <p:cNvCxnSpPr>
            <a:cxnSpLocks/>
          </p:cNvCxnSpPr>
          <p:nvPr/>
        </p:nvCxnSpPr>
        <p:spPr>
          <a:xfrm flipH="1">
            <a:off x="9043402" y="5312471"/>
            <a:ext cx="422467" cy="87823"/>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16-Point Star 10"/>
          <p:cNvSpPr>
            <a:spLocks noChangeAspect="1"/>
          </p:cNvSpPr>
          <p:nvPr/>
        </p:nvSpPr>
        <p:spPr>
          <a:xfrm rot="19976897">
            <a:off x="1015775" y="3679072"/>
            <a:ext cx="360000" cy="360000"/>
          </a:xfrm>
          <a:prstGeom prst="star16">
            <a:avLst>
              <a:gd name="adj" fmla="val 31618"/>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 name="16-Point Star 12"/>
          <p:cNvSpPr>
            <a:spLocks noChangeAspect="1"/>
          </p:cNvSpPr>
          <p:nvPr/>
        </p:nvSpPr>
        <p:spPr>
          <a:xfrm rot="19976897">
            <a:off x="1738095" y="3308687"/>
            <a:ext cx="360000" cy="360000"/>
          </a:xfrm>
          <a:prstGeom prst="star16">
            <a:avLst>
              <a:gd name="adj" fmla="val 31618"/>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3" name="16-Point Star 22"/>
          <p:cNvSpPr>
            <a:spLocks noChangeAspect="1"/>
          </p:cNvSpPr>
          <p:nvPr/>
        </p:nvSpPr>
        <p:spPr>
          <a:xfrm rot="19976897">
            <a:off x="804096" y="4686918"/>
            <a:ext cx="288000" cy="288000"/>
          </a:xfrm>
          <a:prstGeom prst="star16">
            <a:avLst>
              <a:gd name="adj" fmla="val 31618"/>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2" name="16-Point Star 22">
            <a:extLst>
              <a:ext uri="{FF2B5EF4-FFF2-40B4-BE49-F238E27FC236}">
                <a16:creationId xmlns:a16="http://schemas.microsoft.com/office/drawing/2014/main" id="{C80F5F6A-FCA1-CDEC-5BD4-54DF7BAB8781}"/>
              </a:ext>
            </a:extLst>
          </p:cNvPr>
          <p:cNvSpPr>
            <a:spLocks noChangeAspect="1"/>
          </p:cNvSpPr>
          <p:nvPr/>
        </p:nvSpPr>
        <p:spPr>
          <a:xfrm rot="19976897">
            <a:off x="1255136" y="4789793"/>
            <a:ext cx="288000" cy="288000"/>
          </a:xfrm>
          <a:prstGeom prst="star16">
            <a:avLst>
              <a:gd name="adj" fmla="val 31618"/>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3" name="16-Point Star 22">
            <a:extLst>
              <a:ext uri="{FF2B5EF4-FFF2-40B4-BE49-F238E27FC236}">
                <a16:creationId xmlns:a16="http://schemas.microsoft.com/office/drawing/2014/main" id="{55BE6F69-11E5-A81B-0191-819E71B4E70E}"/>
              </a:ext>
            </a:extLst>
          </p:cNvPr>
          <p:cNvSpPr>
            <a:spLocks noChangeAspect="1"/>
          </p:cNvSpPr>
          <p:nvPr/>
        </p:nvSpPr>
        <p:spPr>
          <a:xfrm rot="19976897">
            <a:off x="1725815" y="4774881"/>
            <a:ext cx="288000" cy="288000"/>
          </a:xfrm>
          <a:prstGeom prst="star16">
            <a:avLst>
              <a:gd name="adj" fmla="val 31618"/>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4" name="16-Point Star 22">
            <a:extLst>
              <a:ext uri="{FF2B5EF4-FFF2-40B4-BE49-F238E27FC236}">
                <a16:creationId xmlns:a16="http://schemas.microsoft.com/office/drawing/2014/main" id="{26213B94-23EA-FA9E-1CD3-D6E28690CF46}"/>
              </a:ext>
            </a:extLst>
          </p:cNvPr>
          <p:cNvSpPr>
            <a:spLocks noChangeAspect="1"/>
          </p:cNvSpPr>
          <p:nvPr/>
        </p:nvSpPr>
        <p:spPr>
          <a:xfrm rot="19976897">
            <a:off x="2151831" y="4599284"/>
            <a:ext cx="288000" cy="288000"/>
          </a:xfrm>
          <a:prstGeom prst="star16">
            <a:avLst>
              <a:gd name="adj" fmla="val 31618"/>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6" name="16-Point Star 22">
            <a:extLst>
              <a:ext uri="{FF2B5EF4-FFF2-40B4-BE49-F238E27FC236}">
                <a16:creationId xmlns:a16="http://schemas.microsoft.com/office/drawing/2014/main" id="{FE921CFC-149F-CA29-A09A-AE9002E1C7C4}"/>
              </a:ext>
            </a:extLst>
          </p:cNvPr>
          <p:cNvSpPr>
            <a:spLocks noChangeAspect="1"/>
          </p:cNvSpPr>
          <p:nvPr/>
        </p:nvSpPr>
        <p:spPr>
          <a:xfrm rot="19976897">
            <a:off x="2429787" y="4197666"/>
            <a:ext cx="288000" cy="288000"/>
          </a:xfrm>
          <a:prstGeom prst="star16">
            <a:avLst>
              <a:gd name="adj" fmla="val 31618"/>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77" name="16-Point Star 22">
            <a:extLst>
              <a:ext uri="{FF2B5EF4-FFF2-40B4-BE49-F238E27FC236}">
                <a16:creationId xmlns:a16="http://schemas.microsoft.com/office/drawing/2014/main" id="{BA152DF8-ADB8-DB7D-68DE-EC394863097F}"/>
              </a:ext>
            </a:extLst>
          </p:cNvPr>
          <p:cNvSpPr>
            <a:spLocks noChangeAspect="1"/>
          </p:cNvSpPr>
          <p:nvPr/>
        </p:nvSpPr>
        <p:spPr>
          <a:xfrm rot="19976897">
            <a:off x="2660019" y="3744951"/>
            <a:ext cx="288000" cy="288000"/>
          </a:xfrm>
          <a:prstGeom prst="star16">
            <a:avLst>
              <a:gd name="adj" fmla="val 31618"/>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81" name="16-Point Star 12">
            <a:extLst>
              <a:ext uri="{FF2B5EF4-FFF2-40B4-BE49-F238E27FC236}">
                <a16:creationId xmlns:a16="http://schemas.microsoft.com/office/drawing/2014/main" id="{12722B18-D51D-F9E3-95A1-1FE597FE590B}"/>
              </a:ext>
            </a:extLst>
          </p:cNvPr>
          <p:cNvSpPr>
            <a:spLocks noChangeAspect="1"/>
          </p:cNvSpPr>
          <p:nvPr/>
        </p:nvSpPr>
        <p:spPr>
          <a:xfrm rot="19976897">
            <a:off x="7267469" y="3436902"/>
            <a:ext cx="360000" cy="360000"/>
          </a:xfrm>
          <a:prstGeom prst="star16">
            <a:avLst>
              <a:gd name="adj" fmla="val 31618"/>
            </a:avLst>
          </a:prstGeom>
          <a:solidFill>
            <a:srgbClr val="FFFF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82" name="Cloud 81">
            <a:extLst>
              <a:ext uri="{FF2B5EF4-FFF2-40B4-BE49-F238E27FC236}">
                <a16:creationId xmlns:a16="http://schemas.microsoft.com/office/drawing/2014/main" id="{4023FD50-B327-C008-1652-439E9E81A574}"/>
              </a:ext>
            </a:extLst>
          </p:cNvPr>
          <p:cNvSpPr/>
          <p:nvPr/>
        </p:nvSpPr>
        <p:spPr>
          <a:xfrm flipV="1">
            <a:off x="9192345" y="1223042"/>
            <a:ext cx="93524" cy="36000"/>
          </a:xfrm>
          <a:prstGeom prst="cloud">
            <a:avLst/>
          </a:prstGeom>
          <a:solidFill>
            <a:schemeClr val="accent5">
              <a:lumMod val="75000"/>
            </a:schemeClr>
          </a:solidFill>
          <a:ln>
            <a:no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3" name="16-Point Star 16">
            <a:extLst>
              <a:ext uri="{FF2B5EF4-FFF2-40B4-BE49-F238E27FC236}">
                <a16:creationId xmlns:a16="http://schemas.microsoft.com/office/drawing/2014/main" id="{FB2476DF-32BB-0C36-45AE-A2042E79D7DD}"/>
              </a:ext>
            </a:extLst>
          </p:cNvPr>
          <p:cNvSpPr>
            <a:spLocks noChangeAspect="1"/>
          </p:cNvSpPr>
          <p:nvPr/>
        </p:nvSpPr>
        <p:spPr>
          <a:xfrm>
            <a:off x="1258985" y="5992979"/>
            <a:ext cx="360000" cy="321517"/>
          </a:xfrm>
          <a:prstGeom prst="star16">
            <a:avLst>
              <a:gd name="adj" fmla="val 31618"/>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84" name="16-Point Star 17">
            <a:extLst>
              <a:ext uri="{FF2B5EF4-FFF2-40B4-BE49-F238E27FC236}">
                <a16:creationId xmlns:a16="http://schemas.microsoft.com/office/drawing/2014/main" id="{AA9872B8-5BB4-C6F4-54F4-E8F250DDDD71}"/>
              </a:ext>
            </a:extLst>
          </p:cNvPr>
          <p:cNvSpPr>
            <a:spLocks noChangeAspect="1"/>
          </p:cNvSpPr>
          <p:nvPr/>
        </p:nvSpPr>
        <p:spPr>
          <a:xfrm>
            <a:off x="3214820" y="5727184"/>
            <a:ext cx="360000" cy="368588"/>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85" name="16-Point Star 17">
            <a:extLst>
              <a:ext uri="{FF2B5EF4-FFF2-40B4-BE49-F238E27FC236}">
                <a16:creationId xmlns:a16="http://schemas.microsoft.com/office/drawing/2014/main" id="{D3ED757C-3BF3-F8E3-629C-F285581FE413}"/>
              </a:ext>
            </a:extLst>
          </p:cNvPr>
          <p:cNvSpPr>
            <a:spLocks noChangeAspect="1"/>
          </p:cNvSpPr>
          <p:nvPr/>
        </p:nvSpPr>
        <p:spPr>
          <a:xfrm>
            <a:off x="11704866" y="1074748"/>
            <a:ext cx="360000" cy="368588"/>
          </a:xfrm>
          <a:prstGeom prst="star16">
            <a:avLst>
              <a:gd name="adj" fmla="val 316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187482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339E965-97CF-4EC9-A917-364EFF551656}"/>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tabLst>
                <a:tab pos="1339850" algn="l"/>
              </a:tabLst>
            </a:pPr>
            <a:r>
              <a:rPr lang="en-SG" sz="3700" dirty="0">
                <a:solidFill>
                  <a:schemeClr val="accent1"/>
                </a:solidFill>
              </a:rPr>
              <a:t>Discussion Question 7</a:t>
            </a:r>
            <a:endParaRPr lang="en-SG" sz="2900" dirty="0">
              <a:solidFill>
                <a:schemeClr val="tx1">
                  <a:lumMod val="65000"/>
                  <a:lumOff val="35000"/>
                </a:schemeClr>
              </a:solidFill>
            </a:endParaRPr>
          </a:p>
        </p:txBody>
      </p:sp>
      <p:sp>
        <p:nvSpPr>
          <p:cNvPr id="7" name="Content Placeholder 2">
            <a:extLst>
              <a:ext uri="{FF2B5EF4-FFF2-40B4-BE49-F238E27FC236}">
                <a16:creationId xmlns:a16="http://schemas.microsoft.com/office/drawing/2014/main" id="{B374C608-D647-4C82-B177-9A6613DEB0D4}"/>
              </a:ext>
            </a:extLst>
          </p:cNvPr>
          <p:cNvSpPr>
            <a:spLocks noGrp="1"/>
          </p:cNvSpPr>
          <p:nvPr>
            <p:ph idx="1"/>
          </p:nvPr>
        </p:nvSpPr>
        <p:spPr>
          <a:xfrm>
            <a:off x="983432" y="1428731"/>
            <a:ext cx="10972800" cy="3744416"/>
          </a:xfrm>
        </p:spPr>
        <p:txBody>
          <a:bodyPr>
            <a:normAutofit/>
          </a:bodyPr>
          <a:lstStyle/>
          <a:p>
            <a:pPr marL="0" indent="0">
              <a:spcBef>
                <a:spcPts val="1000"/>
              </a:spcBef>
              <a:buNone/>
            </a:pPr>
            <a:r>
              <a:rPr lang="en-GB" sz="2900" dirty="0">
                <a:solidFill>
                  <a:schemeClr val="tx1">
                    <a:lumMod val="65000"/>
                    <a:lumOff val="35000"/>
                  </a:schemeClr>
                </a:solidFill>
              </a:rPr>
              <a:t>Oh no! Matthew has stolen the SPS telescope again! This time around, he has brought it into the mangroves in </a:t>
            </a:r>
            <a:r>
              <a:rPr lang="en-GB" sz="2900" dirty="0" err="1">
                <a:solidFill>
                  <a:schemeClr val="tx1">
                    <a:lumMod val="65000"/>
                    <a:lumOff val="35000"/>
                  </a:schemeClr>
                </a:solidFill>
              </a:rPr>
              <a:t>Pulau</a:t>
            </a:r>
            <a:r>
              <a:rPr lang="en-GB" sz="2900" dirty="0">
                <a:solidFill>
                  <a:schemeClr val="tx1">
                    <a:lumMod val="65000"/>
                    <a:lumOff val="35000"/>
                  </a:schemeClr>
                </a:solidFill>
              </a:rPr>
              <a:t> Ubin, and is using it to observe fireflies. Assuming that he is 50m away from the fireflies, and fireflies are blinking yellow (580nm), how far apart must they be for him to discern them apart? </a:t>
            </a:r>
            <a:br>
              <a:rPr lang="en-GB" sz="2900" dirty="0">
                <a:solidFill>
                  <a:schemeClr val="tx1">
                    <a:lumMod val="65000"/>
                    <a:lumOff val="35000"/>
                  </a:schemeClr>
                </a:solidFill>
              </a:rPr>
            </a:br>
            <a:r>
              <a:rPr lang="en-GB" sz="2900" dirty="0">
                <a:solidFill>
                  <a:schemeClr val="tx1">
                    <a:lumMod val="65000"/>
                    <a:lumOff val="35000"/>
                  </a:schemeClr>
                </a:solidFill>
              </a:rPr>
              <a:t>(The SPS telescope has an aperture of 15.24 cm). </a:t>
            </a:r>
          </a:p>
          <a:p>
            <a:pPr marL="0" indent="0">
              <a:spcBef>
                <a:spcPts val="1000"/>
              </a:spcBef>
              <a:buNone/>
            </a:pPr>
            <a:endParaRPr lang="en-GB" sz="2900" dirty="0">
              <a:solidFill>
                <a:schemeClr val="tx1">
                  <a:lumMod val="65000"/>
                  <a:lumOff val="35000"/>
                </a:schemeClr>
              </a:solidFill>
            </a:endParaRPr>
          </a:p>
        </p:txBody>
      </p:sp>
      <p:sp>
        <p:nvSpPr>
          <p:cNvPr id="8" name="Slide Number Placeholder 7">
            <a:extLst>
              <a:ext uri="{FF2B5EF4-FFF2-40B4-BE49-F238E27FC236}">
                <a16:creationId xmlns:a16="http://schemas.microsoft.com/office/drawing/2014/main" id="{FD38EAED-D925-4AB0-8FA4-2967FBBA8733}"/>
              </a:ext>
            </a:extLst>
          </p:cNvPr>
          <p:cNvSpPr>
            <a:spLocks noGrp="1"/>
          </p:cNvSpPr>
          <p:nvPr>
            <p:ph type="sldNum" sz="quarter" idx="12"/>
          </p:nvPr>
        </p:nvSpPr>
        <p:spPr/>
        <p:txBody>
          <a:bodyPr/>
          <a:lstStyle/>
          <a:p>
            <a:fld id="{7081BC99-F884-43C5-B753-915CEB8D5D35}" type="slidenum">
              <a:rPr lang="en-SG" smtClean="0"/>
              <a:pPr/>
              <a:t>60</a:t>
            </a:fld>
            <a:endParaRPr lang="en-SG" dirty="0"/>
          </a:p>
        </p:txBody>
      </p:sp>
    </p:spTree>
    <p:extLst>
      <p:ext uri="{BB962C8B-B14F-4D97-AF65-F5344CB8AC3E}">
        <p14:creationId xmlns:p14="http://schemas.microsoft.com/office/powerpoint/2010/main" val="987104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6E607-F95F-CC0A-2B71-EBFBD5A273B4}"/>
              </a:ext>
            </a:extLst>
          </p:cNvPr>
          <p:cNvSpPr>
            <a:spLocks noGrp="1"/>
          </p:cNvSpPr>
          <p:nvPr>
            <p:ph type="sldNum" sz="quarter" idx="12"/>
          </p:nvPr>
        </p:nvSpPr>
        <p:spPr/>
        <p:txBody>
          <a:bodyPr/>
          <a:lstStyle/>
          <a:p>
            <a:fld id="{7081BC99-F884-43C5-B753-915CEB8D5D35}" type="slidenum">
              <a:rPr lang="en-SG" smtClean="0"/>
              <a:pPr/>
              <a:t>61</a:t>
            </a:fld>
            <a:endParaRPr lang="en-SG"/>
          </a:p>
        </p:txBody>
      </p:sp>
      <p:grpSp>
        <p:nvGrpSpPr>
          <p:cNvPr id="45" name="Group 44">
            <a:extLst>
              <a:ext uri="{FF2B5EF4-FFF2-40B4-BE49-F238E27FC236}">
                <a16:creationId xmlns:a16="http://schemas.microsoft.com/office/drawing/2014/main" id="{8366C125-D2CF-2AF7-0356-59EF67A5D251}"/>
              </a:ext>
            </a:extLst>
          </p:cNvPr>
          <p:cNvGrpSpPr/>
          <p:nvPr/>
        </p:nvGrpSpPr>
        <p:grpSpPr>
          <a:xfrm>
            <a:off x="1127310" y="551255"/>
            <a:ext cx="9793225" cy="3237785"/>
            <a:chOff x="1127310" y="551255"/>
            <a:chExt cx="9793225" cy="3237785"/>
          </a:xfrm>
        </p:grpSpPr>
        <p:sp>
          <p:nvSpPr>
            <p:cNvPr id="33" name="Rectangle 32">
              <a:extLst>
                <a:ext uri="{FF2B5EF4-FFF2-40B4-BE49-F238E27FC236}">
                  <a16:creationId xmlns:a16="http://schemas.microsoft.com/office/drawing/2014/main" id="{20D938B0-0D29-D454-99FF-ACA7A167BF4C}"/>
                </a:ext>
              </a:extLst>
            </p:cNvPr>
            <p:cNvSpPr/>
            <p:nvPr/>
          </p:nvSpPr>
          <p:spPr>
            <a:xfrm>
              <a:off x="1127310" y="551255"/>
              <a:ext cx="9793225" cy="32377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4" name="Oval 33">
              <a:extLst>
                <a:ext uri="{FF2B5EF4-FFF2-40B4-BE49-F238E27FC236}">
                  <a16:creationId xmlns:a16="http://schemas.microsoft.com/office/drawing/2014/main" id="{86E855E8-3A06-91BD-7E95-AF7902D693F8}"/>
                </a:ext>
              </a:extLst>
            </p:cNvPr>
            <p:cNvSpPr/>
            <p:nvPr/>
          </p:nvSpPr>
          <p:spPr>
            <a:xfrm>
              <a:off x="3287728" y="1556792"/>
              <a:ext cx="360000" cy="360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2B251E6F-AA2B-4075-31BA-FA85E20D7EE8}"/>
                </a:ext>
              </a:extLst>
            </p:cNvPr>
            <p:cNvSpPr/>
            <p:nvPr/>
          </p:nvSpPr>
          <p:spPr>
            <a:xfrm>
              <a:off x="2747728" y="1556792"/>
              <a:ext cx="720000" cy="360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6" name="Straight Connector 35">
              <a:extLst>
                <a:ext uri="{FF2B5EF4-FFF2-40B4-BE49-F238E27FC236}">
                  <a16:creationId xmlns:a16="http://schemas.microsoft.com/office/drawing/2014/main" id="{516D1885-5279-A0FC-44D1-8CC30B22A697}"/>
                </a:ext>
              </a:extLst>
            </p:cNvPr>
            <p:cNvCxnSpPr>
              <a:cxnSpLocks/>
            </p:cNvCxnSpPr>
            <p:nvPr/>
          </p:nvCxnSpPr>
          <p:spPr>
            <a:xfrm flipH="1">
              <a:off x="1955640" y="1808536"/>
              <a:ext cx="79208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DC12C82-8346-8807-DB6E-253D9BFF3B04}"/>
                </a:ext>
              </a:extLst>
            </p:cNvPr>
            <p:cNvCxnSpPr>
              <a:cxnSpLocks/>
            </p:cNvCxnSpPr>
            <p:nvPr/>
          </p:nvCxnSpPr>
          <p:spPr>
            <a:xfrm flipH="1">
              <a:off x="2027728" y="1664520"/>
              <a:ext cx="7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BE12480-866F-2D27-9617-443DC3D09430}"/>
                </a:ext>
              </a:extLst>
            </p:cNvPr>
            <p:cNvCxnSpPr>
              <a:cxnSpLocks/>
            </p:cNvCxnSpPr>
            <p:nvPr/>
          </p:nvCxnSpPr>
          <p:spPr>
            <a:xfrm rot="5400000" flipH="1">
              <a:off x="3503752" y="1304520"/>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E9538AC-C36C-C0AF-D3FB-2C7FE59ACBC2}"/>
                </a:ext>
              </a:extLst>
            </p:cNvPr>
            <p:cNvCxnSpPr>
              <a:cxnSpLocks/>
            </p:cNvCxnSpPr>
            <p:nvPr/>
          </p:nvCxnSpPr>
          <p:spPr>
            <a:xfrm rot="5400000" flipH="1">
              <a:off x="3503752" y="2096792"/>
              <a:ext cx="7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7064C9F-CEE8-4A7A-EC03-AC55233A1E76}"/>
                </a:ext>
              </a:extLst>
            </p:cNvPr>
            <p:cNvSpPr txBox="1"/>
            <p:nvPr/>
          </p:nvSpPr>
          <p:spPr>
            <a:xfrm>
              <a:off x="1691205" y="838453"/>
              <a:ext cx="1908232" cy="646331"/>
            </a:xfrm>
            <a:prstGeom prst="rect">
              <a:avLst/>
            </a:prstGeom>
            <a:noFill/>
          </p:spPr>
          <p:txBody>
            <a:bodyPr wrap="square" rtlCol="0">
              <a:spAutoFit/>
            </a:bodyPr>
            <a:lstStyle/>
            <a:p>
              <a:pPr algn="ctr"/>
              <a:r>
                <a:rPr lang="en-SG" dirty="0"/>
                <a:t>LED connected to 3V battery</a:t>
              </a:r>
            </a:p>
          </p:txBody>
        </p:sp>
        <p:sp>
          <p:nvSpPr>
            <p:cNvPr id="41" name="TextBox 40">
              <a:extLst>
                <a:ext uri="{FF2B5EF4-FFF2-40B4-BE49-F238E27FC236}">
                  <a16:creationId xmlns:a16="http://schemas.microsoft.com/office/drawing/2014/main" id="{E51BB18E-7DB4-9040-DFF3-B7E31370927B}"/>
                </a:ext>
              </a:extLst>
            </p:cNvPr>
            <p:cNvSpPr txBox="1"/>
            <p:nvPr/>
          </p:nvSpPr>
          <p:spPr>
            <a:xfrm>
              <a:off x="3179657" y="2854677"/>
              <a:ext cx="1404175" cy="369332"/>
            </a:xfrm>
            <a:prstGeom prst="rect">
              <a:avLst/>
            </a:prstGeom>
            <a:noFill/>
          </p:spPr>
          <p:txBody>
            <a:bodyPr wrap="square" rtlCol="0">
              <a:spAutoFit/>
            </a:bodyPr>
            <a:lstStyle/>
            <a:p>
              <a:pPr algn="ctr"/>
              <a:r>
                <a:rPr lang="en-SG" dirty="0"/>
                <a:t>Pinhole(s)</a:t>
              </a:r>
            </a:p>
          </p:txBody>
        </p:sp>
        <p:sp>
          <p:nvSpPr>
            <p:cNvPr id="42" name="Rectangle: Rounded Corners 41">
              <a:extLst>
                <a:ext uri="{FF2B5EF4-FFF2-40B4-BE49-F238E27FC236}">
                  <a16:creationId xmlns:a16="http://schemas.microsoft.com/office/drawing/2014/main" id="{986C4291-6851-DAAC-BCF6-852B65389647}"/>
                </a:ext>
              </a:extLst>
            </p:cNvPr>
            <p:cNvSpPr/>
            <p:nvPr/>
          </p:nvSpPr>
          <p:spPr>
            <a:xfrm>
              <a:off x="9457679" y="944520"/>
              <a:ext cx="855703" cy="1620384"/>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3" name="Rectangle: Rounded Corners 42">
              <a:extLst>
                <a:ext uri="{FF2B5EF4-FFF2-40B4-BE49-F238E27FC236}">
                  <a16:creationId xmlns:a16="http://schemas.microsoft.com/office/drawing/2014/main" id="{92769EF9-875B-1F15-EDDB-B3F28E64D4F0}"/>
                </a:ext>
              </a:extLst>
            </p:cNvPr>
            <p:cNvSpPr/>
            <p:nvPr/>
          </p:nvSpPr>
          <p:spPr>
            <a:xfrm>
              <a:off x="8235377" y="1376488"/>
              <a:ext cx="1533025" cy="792008"/>
            </a:xfrm>
            <a:prstGeom prst="round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4" name="TextBox 43">
              <a:extLst>
                <a:ext uri="{FF2B5EF4-FFF2-40B4-BE49-F238E27FC236}">
                  <a16:creationId xmlns:a16="http://schemas.microsoft.com/office/drawing/2014/main" id="{0B42A42F-1473-5A91-EEEC-3A1248582167}"/>
                </a:ext>
              </a:extLst>
            </p:cNvPr>
            <p:cNvSpPr txBox="1"/>
            <p:nvPr/>
          </p:nvSpPr>
          <p:spPr>
            <a:xfrm>
              <a:off x="7896200" y="2710661"/>
              <a:ext cx="2736304" cy="646331"/>
            </a:xfrm>
            <a:prstGeom prst="rect">
              <a:avLst/>
            </a:prstGeom>
            <a:noFill/>
          </p:spPr>
          <p:txBody>
            <a:bodyPr wrap="square" rtlCol="0">
              <a:spAutoFit/>
            </a:bodyPr>
            <a:lstStyle/>
            <a:p>
              <a:pPr algn="ctr"/>
              <a:r>
                <a:rPr lang="en-SG" dirty="0"/>
                <a:t>Camera on tripod. Manual mode. Smallest aperture.</a:t>
              </a:r>
            </a:p>
          </p:txBody>
        </p:sp>
      </p:grpSp>
    </p:spTree>
    <p:extLst>
      <p:ext uri="{BB962C8B-B14F-4D97-AF65-F5344CB8AC3E}">
        <p14:creationId xmlns:p14="http://schemas.microsoft.com/office/powerpoint/2010/main" val="34089500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86015B-D846-0A1E-EDC8-1B799E8C2EF5}"/>
              </a:ext>
            </a:extLst>
          </p:cNvPr>
          <p:cNvSpPr>
            <a:spLocks noGrp="1"/>
          </p:cNvSpPr>
          <p:nvPr>
            <p:ph type="sldNum" sz="quarter" idx="12"/>
          </p:nvPr>
        </p:nvSpPr>
        <p:spPr/>
        <p:txBody>
          <a:bodyPr/>
          <a:lstStyle/>
          <a:p>
            <a:fld id="{7081BC99-F884-43C5-B753-915CEB8D5D35}" type="slidenum">
              <a:rPr lang="en-SG" smtClean="0"/>
              <a:pPr/>
              <a:t>62</a:t>
            </a:fld>
            <a:endParaRPr lang="en-SG"/>
          </a:p>
        </p:txBody>
      </p:sp>
      <p:pic>
        <p:nvPicPr>
          <p:cNvPr id="5" name="Picture 2" descr="Jupiter - Wikipedia">
            <a:extLst>
              <a:ext uri="{FF2B5EF4-FFF2-40B4-BE49-F238E27FC236}">
                <a16:creationId xmlns:a16="http://schemas.microsoft.com/office/drawing/2014/main" id="{1DBEEC41-5D7A-49D8-D2A5-4FB3ECF532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4830" y="2519159"/>
            <a:ext cx="147637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90A2E2D-F641-42BA-56BE-A4CBAA14638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215845" y="3971705"/>
            <a:ext cx="1475360" cy="1414395"/>
          </a:xfrm>
          <a:prstGeom prst="rect">
            <a:avLst/>
          </a:prstGeom>
        </p:spPr>
      </p:pic>
      <p:pic>
        <p:nvPicPr>
          <p:cNvPr id="7" name="Picture 6">
            <a:extLst>
              <a:ext uri="{FF2B5EF4-FFF2-40B4-BE49-F238E27FC236}">
                <a16:creationId xmlns:a16="http://schemas.microsoft.com/office/drawing/2014/main" id="{B08026C5-D4B3-EDB4-2CA8-47C447CA455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214830" y="5437509"/>
            <a:ext cx="1475360" cy="1420491"/>
          </a:xfrm>
          <a:prstGeom prst="rect">
            <a:avLst/>
          </a:prstGeom>
        </p:spPr>
      </p:pic>
      <p:pic>
        <p:nvPicPr>
          <p:cNvPr id="13" name="Picture 12">
            <a:extLst>
              <a:ext uri="{FF2B5EF4-FFF2-40B4-BE49-F238E27FC236}">
                <a16:creationId xmlns:a16="http://schemas.microsoft.com/office/drawing/2014/main" id="{518C092A-4601-AB27-C8D2-147145BCC3C2}"/>
              </a:ext>
            </a:extLst>
          </p:cNvPr>
          <p:cNvPicPr>
            <a:picLocks noChangeAspect="1"/>
          </p:cNvPicPr>
          <p:nvPr/>
        </p:nvPicPr>
        <p:blipFill>
          <a:blip r:embed="rId8"/>
          <a:stretch>
            <a:fillRect/>
          </a:stretch>
        </p:blipFill>
        <p:spPr>
          <a:xfrm>
            <a:off x="1819168" y="2507399"/>
            <a:ext cx="4895512" cy="4663844"/>
          </a:xfrm>
          <a:prstGeom prst="rect">
            <a:avLst/>
          </a:prstGeom>
        </p:spPr>
      </p:pic>
      <p:pic>
        <p:nvPicPr>
          <p:cNvPr id="15" name="Picture 14">
            <a:extLst>
              <a:ext uri="{FF2B5EF4-FFF2-40B4-BE49-F238E27FC236}">
                <a16:creationId xmlns:a16="http://schemas.microsoft.com/office/drawing/2014/main" id="{1ADC7892-E59D-4A77-8AC7-DA3032E36723}"/>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7464152" y="4839321"/>
            <a:ext cx="2017951" cy="1700931"/>
          </a:xfrm>
          <a:prstGeom prst="rect">
            <a:avLst/>
          </a:prstGeom>
        </p:spPr>
      </p:pic>
      <p:pic>
        <p:nvPicPr>
          <p:cNvPr id="2050" name="Picture 2" descr="A rainbow in the dark&#10;&#10;Description automatically generated">
            <a:extLst>
              <a:ext uri="{FF2B5EF4-FFF2-40B4-BE49-F238E27FC236}">
                <a16:creationId xmlns:a16="http://schemas.microsoft.com/office/drawing/2014/main" id="{26BD4D0C-F8F4-3725-F3B1-D9B12510A6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1504" y="184240"/>
            <a:ext cx="92964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90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81BC99-F884-43C5-B753-915CEB8D5D35}" type="slidenum">
              <a:rPr lang="en-SG" smtClean="0"/>
              <a:pPr/>
              <a:t>7</a:t>
            </a:fld>
            <a:endParaRPr lang="en-SG"/>
          </a:p>
        </p:txBody>
      </p:sp>
      <p:sp>
        <p:nvSpPr>
          <p:cNvPr id="5" name="5-Point Star 4"/>
          <p:cNvSpPr>
            <a:spLocks noChangeAspect="1"/>
          </p:cNvSpPr>
          <p:nvPr/>
        </p:nvSpPr>
        <p:spPr>
          <a:xfrm>
            <a:off x="2423592" y="908720"/>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a:spLocks noChangeAspect="1"/>
          </p:cNvSpPr>
          <p:nvPr/>
        </p:nvSpPr>
        <p:spPr>
          <a:xfrm>
            <a:off x="4496835" y="548680"/>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a:spLocks noChangeAspect="1"/>
          </p:cNvSpPr>
          <p:nvPr/>
        </p:nvSpPr>
        <p:spPr>
          <a:xfrm>
            <a:off x="6253017" y="1071672"/>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a:spLocks noChangeAspect="1"/>
          </p:cNvSpPr>
          <p:nvPr/>
        </p:nvSpPr>
        <p:spPr>
          <a:xfrm>
            <a:off x="2567592" y="260680"/>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a:spLocks noChangeAspect="1"/>
          </p:cNvSpPr>
          <p:nvPr/>
        </p:nvSpPr>
        <p:spPr>
          <a:xfrm>
            <a:off x="3951625" y="307545"/>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a:spLocks noChangeAspect="1"/>
          </p:cNvSpPr>
          <p:nvPr/>
        </p:nvSpPr>
        <p:spPr>
          <a:xfrm>
            <a:off x="8904312" y="1141520"/>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a:spLocks noChangeAspect="1"/>
          </p:cNvSpPr>
          <p:nvPr/>
        </p:nvSpPr>
        <p:spPr>
          <a:xfrm>
            <a:off x="10848528" y="314694"/>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a:spLocks noChangeAspect="1"/>
          </p:cNvSpPr>
          <p:nvPr/>
        </p:nvSpPr>
        <p:spPr>
          <a:xfrm>
            <a:off x="5912928" y="2859040"/>
            <a:ext cx="360000" cy="36000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5-Point Star 13"/>
          <p:cNvSpPr>
            <a:spLocks noChangeAspect="1"/>
          </p:cNvSpPr>
          <p:nvPr/>
        </p:nvSpPr>
        <p:spPr>
          <a:xfrm>
            <a:off x="1055440" y="548680"/>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a:spLocks noChangeAspect="1"/>
          </p:cNvSpPr>
          <p:nvPr/>
        </p:nvSpPr>
        <p:spPr>
          <a:xfrm>
            <a:off x="3108022" y="647084"/>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p:cNvSpPr>
            <a:spLocks noChangeAspect="1"/>
          </p:cNvSpPr>
          <p:nvPr/>
        </p:nvSpPr>
        <p:spPr>
          <a:xfrm>
            <a:off x="8112224" y="935274"/>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5-Point Star 16"/>
          <p:cNvSpPr>
            <a:spLocks noChangeAspect="1"/>
          </p:cNvSpPr>
          <p:nvPr/>
        </p:nvSpPr>
        <p:spPr>
          <a:xfrm>
            <a:off x="1207840" y="701080"/>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p:cNvSpPr>
            <a:spLocks noChangeAspect="1"/>
          </p:cNvSpPr>
          <p:nvPr/>
        </p:nvSpPr>
        <p:spPr>
          <a:xfrm>
            <a:off x="6397017" y="582916"/>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5-Point Star 18"/>
          <p:cNvSpPr>
            <a:spLocks noChangeAspect="1"/>
          </p:cNvSpPr>
          <p:nvPr/>
        </p:nvSpPr>
        <p:spPr>
          <a:xfrm>
            <a:off x="9615686" y="404680"/>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p:cNvSpPr>
            <a:spLocks noChangeAspect="1"/>
          </p:cNvSpPr>
          <p:nvPr/>
        </p:nvSpPr>
        <p:spPr>
          <a:xfrm>
            <a:off x="474741" y="341680"/>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p:cNvSpPr>
            <a:spLocks noChangeAspect="1"/>
          </p:cNvSpPr>
          <p:nvPr/>
        </p:nvSpPr>
        <p:spPr>
          <a:xfrm>
            <a:off x="3741852" y="908720"/>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p:cNvSpPr>
            <a:spLocks noChangeAspect="1"/>
          </p:cNvSpPr>
          <p:nvPr/>
        </p:nvSpPr>
        <p:spPr>
          <a:xfrm>
            <a:off x="11510400" y="726916"/>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p:cNvSpPr>
            <a:spLocks noChangeAspect="1"/>
          </p:cNvSpPr>
          <p:nvPr/>
        </p:nvSpPr>
        <p:spPr>
          <a:xfrm>
            <a:off x="8604515" y="513257"/>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a:spLocks noChangeAspect="1"/>
          </p:cNvSpPr>
          <p:nvPr/>
        </p:nvSpPr>
        <p:spPr>
          <a:xfrm>
            <a:off x="10016000" y="751019"/>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5-Point Star 24"/>
          <p:cNvSpPr>
            <a:spLocks noChangeAspect="1"/>
          </p:cNvSpPr>
          <p:nvPr/>
        </p:nvSpPr>
        <p:spPr>
          <a:xfrm>
            <a:off x="7638547" y="577236"/>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5-Point Star 25"/>
          <p:cNvSpPr>
            <a:spLocks noChangeAspect="1"/>
          </p:cNvSpPr>
          <p:nvPr/>
        </p:nvSpPr>
        <p:spPr>
          <a:xfrm>
            <a:off x="10632504" y="1052720"/>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5-Point Star 26"/>
          <p:cNvSpPr>
            <a:spLocks noChangeAspect="1"/>
          </p:cNvSpPr>
          <p:nvPr/>
        </p:nvSpPr>
        <p:spPr>
          <a:xfrm>
            <a:off x="5315520" y="679019"/>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5-Point Star 27"/>
          <p:cNvSpPr>
            <a:spLocks noChangeAspect="1"/>
          </p:cNvSpPr>
          <p:nvPr/>
        </p:nvSpPr>
        <p:spPr>
          <a:xfrm>
            <a:off x="7491253" y="145674"/>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a:spLocks noChangeAspect="1"/>
          </p:cNvSpPr>
          <p:nvPr/>
        </p:nvSpPr>
        <p:spPr>
          <a:xfrm>
            <a:off x="5696036" y="5306442"/>
            <a:ext cx="850659" cy="85065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511824" y="4980074"/>
            <a:ext cx="3168352" cy="14732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4511824" y="5740515"/>
            <a:ext cx="1584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24" name="TextBox 1023"/>
          <p:cNvSpPr txBox="1"/>
          <p:nvPr/>
        </p:nvSpPr>
        <p:spPr>
          <a:xfrm>
            <a:off x="4883464" y="5751221"/>
            <a:ext cx="1008112" cy="369332"/>
          </a:xfrm>
          <a:prstGeom prst="rect">
            <a:avLst/>
          </a:prstGeom>
          <a:noFill/>
        </p:spPr>
        <p:txBody>
          <a:bodyPr wrap="square" rtlCol="0">
            <a:spAutoFit/>
          </a:bodyPr>
          <a:lstStyle/>
          <a:p>
            <a:r>
              <a:rPr lang="en-US" dirty="0">
                <a:solidFill>
                  <a:schemeClr val="bg1">
                    <a:lumMod val="95000"/>
                  </a:schemeClr>
                </a:solidFill>
              </a:rPr>
              <a:t>1 AU</a:t>
            </a:r>
          </a:p>
        </p:txBody>
      </p:sp>
      <p:cxnSp>
        <p:nvCxnSpPr>
          <p:cNvPr id="1027" name="Straight Connector 1026"/>
          <p:cNvCxnSpPr>
            <a:stCxn id="29" idx="2"/>
            <a:endCxn id="13" idx="2"/>
          </p:cNvCxnSpPr>
          <p:nvPr/>
        </p:nvCxnSpPr>
        <p:spPr>
          <a:xfrm flipV="1">
            <a:off x="4511824" y="3219039"/>
            <a:ext cx="1469858" cy="249766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96000" y="3153243"/>
            <a:ext cx="26400" cy="258001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36" name="Oval 1035"/>
          <p:cNvSpPr>
            <a:spLocks noChangeAspect="1"/>
          </p:cNvSpPr>
          <p:nvPr/>
        </p:nvSpPr>
        <p:spPr>
          <a:xfrm>
            <a:off x="4331824" y="5575887"/>
            <a:ext cx="360000" cy="360000"/>
          </a:xfrm>
          <a:prstGeom prst="ellipse">
            <a:avLst/>
          </a:prstGeom>
          <a:solidFill>
            <a:schemeClr val="tx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096000" y="4314507"/>
            <a:ext cx="573695" cy="369332"/>
          </a:xfrm>
          <a:prstGeom prst="rect">
            <a:avLst/>
          </a:prstGeom>
          <a:noFill/>
        </p:spPr>
        <p:txBody>
          <a:bodyPr wrap="square" rtlCol="0">
            <a:spAutoFit/>
          </a:bodyPr>
          <a:lstStyle/>
          <a:p>
            <a:r>
              <a:rPr lang="en-US" i="1" dirty="0">
                <a:solidFill>
                  <a:schemeClr val="bg1">
                    <a:lumMod val="95000"/>
                  </a:schemeClr>
                </a:solidFill>
              </a:rPr>
              <a:t>D</a:t>
            </a:r>
          </a:p>
        </p:txBody>
      </p:sp>
      <p:sp>
        <p:nvSpPr>
          <p:cNvPr id="48" name="TextBox 47"/>
          <p:cNvSpPr txBox="1"/>
          <p:nvPr/>
        </p:nvSpPr>
        <p:spPr>
          <a:xfrm>
            <a:off x="5747259" y="3545785"/>
            <a:ext cx="1008112" cy="369332"/>
          </a:xfrm>
          <a:prstGeom prst="rect">
            <a:avLst/>
          </a:prstGeom>
          <a:noFill/>
        </p:spPr>
        <p:txBody>
          <a:bodyPr wrap="square" rtlCol="0">
            <a:spAutoFit/>
          </a:bodyPr>
          <a:lstStyle/>
          <a:p>
            <a:r>
              <a:rPr lang="en-US" i="1" dirty="0">
                <a:solidFill>
                  <a:schemeClr val="bg1">
                    <a:lumMod val="95000"/>
                  </a:schemeClr>
                </a:solidFill>
              </a:rPr>
              <a:t>p</a:t>
            </a:r>
          </a:p>
        </p:txBody>
      </p:sp>
      <p:sp>
        <p:nvSpPr>
          <p:cNvPr id="1037" name="Arc 1036"/>
          <p:cNvSpPr/>
          <p:nvPr/>
        </p:nvSpPr>
        <p:spPr>
          <a:xfrm rot="8305178">
            <a:off x="5822515" y="3189714"/>
            <a:ext cx="321805" cy="395841"/>
          </a:xfrm>
          <a:prstGeom prst="arc">
            <a:avLst>
              <a:gd name="adj1" fmla="val 16785852"/>
              <a:gd name="adj2" fmla="val 0"/>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Connector 49"/>
          <p:cNvCxnSpPr/>
          <p:nvPr/>
        </p:nvCxnSpPr>
        <p:spPr>
          <a:xfrm flipV="1">
            <a:off x="6188476" y="341680"/>
            <a:ext cx="1524900" cy="2539762"/>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4511824" y="406149"/>
            <a:ext cx="1524900" cy="2539762"/>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6152215" y="3147162"/>
            <a:ext cx="1524900" cy="253976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3" name="Oval 52"/>
          <p:cNvSpPr>
            <a:spLocks noChangeAspect="1"/>
          </p:cNvSpPr>
          <p:nvPr/>
        </p:nvSpPr>
        <p:spPr>
          <a:xfrm>
            <a:off x="7455253" y="5536705"/>
            <a:ext cx="360000" cy="360000"/>
          </a:xfrm>
          <a:prstGeom prst="ellipse">
            <a:avLst/>
          </a:prstGeom>
          <a:solidFill>
            <a:schemeClr val="tx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38" name="TextBox 1037"/>
              <p:cNvSpPr txBox="1"/>
              <p:nvPr/>
            </p:nvSpPr>
            <p:spPr>
              <a:xfrm>
                <a:off x="9075991" y="3356992"/>
                <a:ext cx="1772537" cy="6914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solidFill>
                                <a:schemeClr val="bg1">
                                  <a:lumMod val="95000"/>
                                </a:schemeClr>
                              </a:solidFill>
                              <a:latin typeface="Cambria Math" panose="02040503050406030204" pitchFamily="18" charset="0"/>
                            </a:rPr>
                          </m:ctrlPr>
                        </m:funcPr>
                        <m:fName>
                          <m:r>
                            <m:rPr>
                              <m:sty m:val="p"/>
                            </m:rPr>
                            <a:rPr lang="en-US" sz="2400" b="0" i="0" smtClean="0">
                              <a:solidFill>
                                <a:schemeClr val="bg1">
                                  <a:lumMod val="95000"/>
                                </a:schemeClr>
                              </a:solidFill>
                              <a:latin typeface="Cambria Math" panose="02040503050406030204" pitchFamily="18" charset="0"/>
                            </a:rPr>
                            <m:t>tan</m:t>
                          </m:r>
                        </m:fName>
                        <m:e>
                          <m:r>
                            <a:rPr lang="en-US" sz="2400" b="0" i="1" smtClean="0">
                              <a:solidFill>
                                <a:schemeClr val="bg1">
                                  <a:lumMod val="95000"/>
                                </a:schemeClr>
                              </a:solidFill>
                              <a:latin typeface="Cambria Math" panose="02040503050406030204" pitchFamily="18" charset="0"/>
                            </a:rPr>
                            <m:t>𝑝</m:t>
                          </m:r>
                        </m:e>
                      </m:func>
                      <m:r>
                        <a:rPr lang="en-US" sz="2400" b="0" i="1" smtClean="0">
                          <a:solidFill>
                            <a:schemeClr val="bg1">
                              <a:lumMod val="95000"/>
                            </a:schemeClr>
                          </a:solidFill>
                          <a:latin typeface="Cambria Math" panose="02040503050406030204" pitchFamily="18" charset="0"/>
                        </a:rPr>
                        <m:t>=</m:t>
                      </m:r>
                      <m:f>
                        <m:fPr>
                          <m:ctrlPr>
                            <a:rPr lang="en-US" sz="2400" b="0" i="1" smtClean="0">
                              <a:solidFill>
                                <a:schemeClr val="bg1">
                                  <a:lumMod val="95000"/>
                                </a:schemeClr>
                              </a:solidFill>
                              <a:latin typeface="Cambria Math" panose="02040503050406030204" pitchFamily="18" charset="0"/>
                            </a:rPr>
                          </m:ctrlPr>
                        </m:fPr>
                        <m:num>
                          <m:r>
                            <a:rPr lang="en-US" sz="2400" b="0" i="1" smtClean="0">
                              <a:solidFill>
                                <a:schemeClr val="bg1">
                                  <a:lumMod val="95000"/>
                                </a:schemeClr>
                              </a:solidFill>
                              <a:latin typeface="Cambria Math" panose="02040503050406030204" pitchFamily="18" charset="0"/>
                            </a:rPr>
                            <m:t>1 </m:t>
                          </m:r>
                          <m:r>
                            <a:rPr lang="en-US" sz="2400" b="0" i="1" smtClean="0">
                              <a:solidFill>
                                <a:schemeClr val="bg1">
                                  <a:lumMod val="95000"/>
                                </a:schemeClr>
                              </a:solidFill>
                              <a:latin typeface="Cambria Math" panose="02040503050406030204" pitchFamily="18" charset="0"/>
                            </a:rPr>
                            <m:t>𝐴𝑈</m:t>
                          </m:r>
                        </m:num>
                        <m:den>
                          <m:r>
                            <a:rPr lang="en-US" sz="2400" b="0" i="1" smtClean="0">
                              <a:solidFill>
                                <a:schemeClr val="bg1">
                                  <a:lumMod val="95000"/>
                                </a:schemeClr>
                              </a:solidFill>
                              <a:latin typeface="Cambria Math" panose="02040503050406030204" pitchFamily="18" charset="0"/>
                            </a:rPr>
                            <m:t>𝐷</m:t>
                          </m:r>
                        </m:den>
                      </m:f>
                    </m:oMath>
                  </m:oMathPara>
                </a14:m>
                <a:endParaRPr lang="en-US" sz="2400" dirty="0">
                  <a:solidFill>
                    <a:schemeClr val="bg1">
                      <a:lumMod val="95000"/>
                    </a:schemeClr>
                  </a:solidFill>
                </a:endParaRPr>
              </a:p>
            </p:txBody>
          </p:sp>
        </mc:Choice>
        <mc:Fallback xmlns="">
          <p:sp>
            <p:nvSpPr>
              <p:cNvPr id="1038" name="TextBox 1037"/>
              <p:cNvSpPr txBox="1">
                <a:spLocks noRot="1" noChangeAspect="1" noMove="1" noResize="1" noEditPoints="1" noAdjustHandles="1" noChangeArrowheads="1" noChangeShapeType="1" noTextEdit="1"/>
              </p:cNvSpPr>
              <p:nvPr/>
            </p:nvSpPr>
            <p:spPr>
              <a:xfrm>
                <a:off x="9075991" y="3356992"/>
                <a:ext cx="1772537" cy="691471"/>
              </a:xfrm>
              <a:prstGeom prst="rect">
                <a:avLst/>
              </a:prstGeom>
              <a:blipFill>
                <a:blip r:embed="rId3"/>
                <a:stretch>
                  <a:fillRect/>
                </a:stretch>
              </a:blipFill>
            </p:spPr>
            <p:txBody>
              <a:bodyPr/>
              <a:lstStyle/>
              <a:p>
                <a:r>
                  <a:rPr lang="en-SG">
                    <a:noFill/>
                  </a:rPr>
                  <a:t> </a:t>
                </a:r>
              </a:p>
            </p:txBody>
          </p:sp>
        </mc:Fallback>
      </mc:AlternateContent>
      <p:sp>
        <p:nvSpPr>
          <p:cNvPr id="42" name="5-Point Star 16">
            <a:extLst>
              <a:ext uri="{FF2B5EF4-FFF2-40B4-BE49-F238E27FC236}">
                <a16:creationId xmlns:a16="http://schemas.microsoft.com/office/drawing/2014/main" id="{9797CE12-841F-6CAD-5816-25240BC66ED0}"/>
              </a:ext>
            </a:extLst>
          </p:cNvPr>
          <p:cNvSpPr>
            <a:spLocks noChangeAspect="1"/>
          </p:cNvSpPr>
          <p:nvPr/>
        </p:nvSpPr>
        <p:spPr>
          <a:xfrm>
            <a:off x="501972" y="2290325"/>
            <a:ext cx="144000" cy="14400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C670F24-CE59-27EF-6FAD-0064C660DAD8}"/>
              </a:ext>
            </a:extLst>
          </p:cNvPr>
          <p:cNvSpPr>
            <a:spLocks noChangeAspect="1"/>
          </p:cNvSpPr>
          <p:nvPr/>
        </p:nvSpPr>
        <p:spPr>
          <a:xfrm>
            <a:off x="119336" y="4450549"/>
            <a:ext cx="850659" cy="85065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C3BBC8A-D752-4120-7EB9-C3C19FDED714}"/>
              </a:ext>
            </a:extLst>
          </p:cNvPr>
          <p:cNvSpPr>
            <a:spLocks noChangeAspect="1"/>
          </p:cNvSpPr>
          <p:nvPr/>
        </p:nvSpPr>
        <p:spPr>
          <a:xfrm>
            <a:off x="407368" y="3730469"/>
            <a:ext cx="360000" cy="360000"/>
          </a:xfrm>
          <a:prstGeom prst="ellipse">
            <a:avLst/>
          </a:prstGeom>
          <a:solidFill>
            <a:schemeClr val="tx2">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5-Point Star 12">
            <a:extLst>
              <a:ext uri="{FF2B5EF4-FFF2-40B4-BE49-F238E27FC236}">
                <a16:creationId xmlns:a16="http://schemas.microsoft.com/office/drawing/2014/main" id="{8119671E-0375-CCCE-0480-E4BBC41007CD}"/>
              </a:ext>
            </a:extLst>
          </p:cNvPr>
          <p:cNvSpPr>
            <a:spLocks noChangeAspect="1"/>
          </p:cNvSpPr>
          <p:nvPr/>
        </p:nvSpPr>
        <p:spPr>
          <a:xfrm>
            <a:off x="407368" y="2938421"/>
            <a:ext cx="360000" cy="360000"/>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9558BD3-A0A8-DAF8-921B-378FCF5B6A6A}"/>
              </a:ext>
            </a:extLst>
          </p:cNvPr>
          <p:cNvSpPr txBox="1"/>
          <p:nvPr/>
        </p:nvSpPr>
        <p:spPr>
          <a:xfrm>
            <a:off x="983432" y="2121515"/>
            <a:ext cx="3469821" cy="446276"/>
          </a:xfrm>
          <a:prstGeom prst="rect">
            <a:avLst/>
          </a:prstGeom>
          <a:noFill/>
        </p:spPr>
        <p:txBody>
          <a:bodyPr wrap="square" rtlCol="0">
            <a:spAutoFit/>
          </a:bodyPr>
          <a:lstStyle/>
          <a:p>
            <a:r>
              <a:rPr lang="en-SG" sz="2300" dirty="0">
                <a:solidFill>
                  <a:schemeClr val="bg1">
                    <a:lumMod val="95000"/>
                  </a:schemeClr>
                </a:solidFill>
              </a:rPr>
              <a:t>Fixed (background) star</a:t>
            </a:r>
          </a:p>
        </p:txBody>
      </p:sp>
      <p:sp>
        <p:nvSpPr>
          <p:cNvPr id="49" name="TextBox 48">
            <a:extLst>
              <a:ext uri="{FF2B5EF4-FFF2-40B4-BE49-F238E27FC236}">
                <a16:creationId xmlns:a16="http://schemas.microsoft.com/office/drawing/2014/main" id="{3D565B68-C2B7-24F4-355D-77C06CB7360B}"/>
              </a:ext>
            </a:extLst>
          </p:cNvPr>
          <p:cNvSpPr txBox="1"/>
          <p:nvPr/>
        </p:nvSpPr>
        <p:spPr>
          <a:xfrm>
            <a:off x="983432" y="2866373"/>
            <a:ext cx="3469821" cy="446276"/>
          </a:xfrm>
          <a:prstGeom prst="rect">
            <a:avLst/>
          </a:prstGeom>
          <a:noFill/>
        </p:spPr>
        <p:txBody>
          <a:bodyPr wrap="square" rtlCol="0">
            <a:spAutoFit/>
          </a:bodyPr>
          <a:lstStyle/>
          <a:p>
            <a:r>
              <a:rPr lang="en-SG" sz="2300" dirty="0">
                <a:solidFill>
                  <a:schemeClr val="bg1">
                    <a:lumMod val="95000"/>
                  </a:schemeClr>
                </a:solidFill>
              </a:rPr>
              <a:t>Nearby star of interest</a:t>
            </a:r>
          </a:p>
        </p:txBody>
      </p:sp>
      <p:sp>
        <p:nvSpPr>
          <p:cNvPr id="54" name="TextBox 53">
            <a:extLst>
              <a:ext uri="{FF2B5EF4-FFF2-40B4-BE49-F238E27FC236}">
                <a16:creationId xmlns:a16="http://schemas.microsoft.com/office/drawing/2014/main" id="{DD56C04D-8833-8A10-7949-E4317CD6650F}"/>
              </a:ext>
            </a:extLst>
          </p:cNvPr>
          <p:cNvSpPr txBox="1"/>
          <p:nvPr/>
        </p:nvSpPr>
        <p:spPr>
          <a:xfrm>
            <a:off x="996870" y="3716241"/>
            <a:ext cx="1800200" cy="446276"/>
          </a:xfrm>
          <a:prstGeom prst="rect">
            <a:avLst/>
          </a:prstGeom>
          <a:noFill/>
        </p:spPr>
        <p:txBody>
          <a:bodyPr wrap="square" rtlCol="0">
            <a:spAutoFit/>
          </a:bodyPr>
          <a:lstStyle/>
          <a:p>
            <a:r>
              <a:rPr lang="en-SG" sz="2300" dirty="0">
                <a:solidFill>
                  <a:schemeClr val="bg1">
                    <a:lumMod val="95000"/>
                  </a:schemeClr>
                </a:solidFill>
              </a:rPr>
              <a:t>Earth</a:t>
            </a:r>
          </a:p>
        </p:txBody>
      </p:sp>
      <p:sp>
        <p:nvSpPr>
          <p:cNvPr id="55" name="TextBox 54">
            <a:extLst>
              <a:ext uri="{FF2B5EF4-FFF2-40B4-BE49-F238E27FC236}">
                <a16:creationId xmlns:a16="http://schemas.microsoft.com/office/drawing/2014/main" id="{9014C976-F014-DD9A-C71D-EFACD75458DB}"/>
              </a:ext>
            </a:extLst>
          </p:cNvPr>
          <p:cNvSpPr txBox="1"/>
          <p:nvPr/>
        </p:nvSpPr>
        <p:spPr>
          <a:xfrm>
            <a:off x="996869" y="4652345"/>
            <a:ext cx="1800200" cy="446276"/>
          </a:xfrm>
          <a:prstGeom prst="rect">
            <a:avLst/>
          </a:prstGeom>
          <a:noFill/>
        </p:spPr>
        <p:txBody>
          <a:bodyPr wrap="square" rtlCol="0">
            <a:spAutoFit/>
          </a:bodyPr>
          <a:lstStyle/>
          <a:p>
            <a:r>
              <a:rPr lang="en-SG" sz="2300" dirty="0">
                <a:solidFill>
                  <a:schemeClr val="bg1">
                    <a:lumMod val="95000"/>
                  </a:schemeClr>
                </a:solidFill>
              </a:rPr>
              <a:t>Sun</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3D0BA5E-8636-778B-71B1-F67FF22B875F}"/>
                  </a:ext>
                </a:extLst>
              </p:cNvPr>
              <p:cNvSpPr txBox="1"/>
              <p:nvPr/>
            </p:nvSpPr>
            <p:spPr>
              <a:xfrm>
                <a:off x="9017368" y="4575414"/>
                <a:ext cx="2191200" cy="830997"/>
              </a:xfrm>
              <a:prstGeom prst="rect">
                <a:avLst/>
              </a:prstGeom>
              <a:noFill/>
            </p:spPr>
            <p:txBody>
              <a:bodyPr wrap="square">
                <a:spAutoFit/>
              </a:bodyPr>
              <a:lstStyle/>
              <a:p>
                <a:r>
                  <a:rPr lang="en-US" sz="2400" b="0" dirty="0">
                    <a:solidFill>
                      <a:schemeClr val="bg1">
                        <a:lumMod val="95000"/>
                      </a:schemeClr>
                    </a:solidFill>
                  </a:rPr>
                  <a:t>Fo</a:t>
                </a:r>
                <a:r>
                  <a:rPr lang="en-US" sz="2400" dirty="0">
                    <a:solidFill>
                      <a:schemeClr val="bg1">
                        <a:lumMod val="95000"/>
                      </a:schemeClr>
                    </a:solidFill>
                  </a:rPr>
                  <a:t>r small </a:t>
                </a:r>
                <a14:m>
                  <m:oMath xmlns:m="http://schemas.openxmlformats.org/officeDocument/2006/math">
                    <m:r>
                      <a:rPr lang="en-US" sz="2400" i="1">
                        <a:solidFill>
                          <a:schemeClr val="bg1">
                            <a:lumMod val="95000"/>
                          </a:schemeClr>
                        </a:solidFill>
                        <a:latin typeface="Cambria Math" panose="02040503050406030204" pitchFamily="18" charset="0"/>
                      </a:rPr>
                      <m:t>𝑝</m:t>
                    </m:r>
                  </m:oMath>
                </a14:m>
                <a:r>
                  <a:rPr lang="en-US" sz="2400" dirty="0">
                    <a:solidFill>
                      <a:schemeClr val="bg1">
                        <a:lumMod val="95000"/>
                      </a:schemeClr>
                    </a:solidFill>
                  </a:rPr>
                  <a:t>, </a:t>
                </a:r>
              </a:p>
              <a:p>
                <a:pPr/>
                <a14:m>
                  <m:oMathPara xmlns:m="http://schemas.openxmlformats.org/officeDocument/2006/math">
                    <m:oMathParaPr>
                      <m:jc m:val="centerGroup"/>
                    </m:oMathParaPr>
                    <m:oMath xmlns:m="http://schemas.openxmlformats.org/officeDocument/2006/math">
                      <m:r>
                        <a:rPr lang="en-US" sz="2400" b="0" i="1" smtClean="0">
                          <a:solidFill>
                            <a:schemeClr val="bg1">
                              <a:lumMod val="95000"/>
                            </a:schemeClr>
                          </a:solidFill>
                          <a:latin typeface="Cambria Math" panose="02040503050406030204" pitchFamily="18" charset="0"/>
                        </a:rPr>
                        <m:t>𝑝</m:t>
                      </m:r>
                      <m:r>
                        <a:rPr lang="en-US" sz="2400" b="0" i="1" smtClean="0">
                          <a:solidFill>
                            <a:schemeClr val="bg1">
                              <a:lumMod val="95000"/>
                            </a:schemeClr>
                          </a:solidFill>
                          <a:latin typeface="Cambria Math" panose="02040503050406030204" pitchFamily="18" charset="0"/>
                        </a:rPr>
                        <m:t>≈</m:t>
                      </m:r>
                      <m:func>
                        <m:funcPr>
                          <m:ctrlPr>
                            <a:rPr lang="en-US" sz="2400" b="0" i="1" smtClean="0">
                              <a:solidFill>
                                <a:schemeClr val="bg1">
                                  <a:lumMod val="95000"/>
                                </a:schemeClr>
                              </a:solidFill>
                              <a:latin typeface="Cambria Math" panose="02040503050406030204" pitchFamily="18" charset="0"/>
                            </a:rPr>
                          </m:ctrlPr>
                        </m:funcPr>
                        <m:fName>
                          <m:r>
                            <m:rPr>
                              <m:sty m:val="p"/>
                            </m:rPr>
                            <a:rPr lang="en-US" sz="2400" b="0" i="0" smtClean="0">
                              <a:solidFill>
                                <a:schemeClr val="bg1">
                                  <a:lumMod val="95000"/>
                                </a:schemeClr>
                              </a:solidFill>
                              <a:latin typeface="Cambria Math" panose="02040503050406030204" pitchFamily="18" charset="0"/>
                            </a:rPr>
                            <m:t>tan</m:t>
                          </m:r>
                        </m:fName>
                        <m:e>
                          <m:r>
                            <a:rPr lang="en-US" sz="2400" b="0" i="1" smtClean="0">
                              <a:solidFill>
                                <a:schemeClr val="bg1">
                                  <a:lumMod val="95000"/>
                                </a:schemeClr>
                              </a:solidFill>
                              <a:latin typeface="Cambria Math" panose="02040503050406030204" pitchFamily="18" charset="0"/>
                            </a:rPr>
                            <m:t>𝑝</m:t>
                          </m:r>
                        </m:e>
                      </m:func>
                    </m:oMath>
                  </m:oMathPara>
                </a14:m>
                <a:endParaRPr lang="en-SG" sz="2400" dirty="0"/>
              </a:p>
            </p:txBody>
          </p:sp>
        </mc:Choice>
        <mc:Fallback xmlns="">
          <p:sp>
            <p:nvSpPr>
              <p:cNvPr id="56" name="TextBox 55">
                <a:extLst>
                  <a:ext uri="{FF2B5EF4-FFF2-40B4-BE49-F238E27FC236}">
                    <a16:creationId xmlns:a16="http://schemas.microsoft.com/office/drawing/2014/main" id="{D3D0BA5E-8636-778B-71B1-F67FF22B875F}"/>
                  </a:ext>
                </a:extLst>
              </p:cNvPr>
              <p:cNvSpPr txBox="1">
                <a:spLocks noRot="1" noChangeAspect="1" noMove="1" noResize="1" noEditPoints="1" noAdjustHandles="1" noChangeArrowheads="1" noChangeShapeType="1" noTextEdit="1"/>
              </p:cNvSpPr>
              <p:nvPr/>
            </p:nvSpPr>
            <p:spPr>
              <a:xfrm>
                <a:off x="9017368" y="4575414"/>
                <a:ext cx="2191200" cy="830997"/>
              </a:xfrm>
              <a:prstGeom prst="rect">
                <a:avLst/>
              </a:prstGeom>
              <a:blipFill>
                <a:blip r:embed="rId4"/>
                <a:stretch>
                  <a:fillRect l="-4167" t="-5882" b="-5147"/>
                </a:stretch>
              </a:blipFill>
            </p:spPr>
            <p:txBody>
              <a:bodyPr/>
              <a:lstStyle/>
              <a:p>
                <a:r>
                  <a:rPr lang="en-SG">
                    <a:noFill/>
                  </a:rPr>
                  <a:t> </a:t>
                </a:r>
              </a:p>
            </p:txBody>
          </p:sp>
        </mc:Fallback>
      </mc:AlternateContent>
    </p:spTree>
    <p:extLst>
      <p:ext uri="{BB962C8B-B14F-4D97-AF65-F5344CB8AC3E}">
        <p14:creationId xmlns:p14="http://schemas.microsoft.com/office/powerpoint/2010/main" val="1569916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ellarium - Home | Facebook">
            <a:extLst>
              <a:ext uri="{FF2B5EF4-FFF2-40B4-BE49-F238E27FC236}">
                <a16:creationId xmlns:a16="http://schemas.microsoft.com/office/drawing/2014/main" id="{24E15511-342E-4DB5-BEAC-EFC483291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488" y="2132856"/>
            <a:ext cx="3807867" cy="380786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289A6B7-831E-4B5D-A5C8-BAB009A9FDB0}"/>
              </a:ext>
            </a:extLst>
          </p:cNvPr>
          <p:cNvSpPr txBox="1">
            <a:spLocks/>
          </p:cNvSpPr>
          <p:nvPr/>
        </p:nvSpPr>
        <p:spPr>
          <a:xfrm>
            <a:off x="609600" y="260648"/>
            <a:ext cx="109728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err="1">
                <a:solidFill>
                  <a:schemeClr val="tx1">
                    <a:lumMod val="65000"/>
                    <a:lumOff val="35000"/>
                  </a:schemeClr>
                </a:solidFill>
              </a:rPr>
              <a:t>Stellarium</a:t>
            </a:r>
            <a:r>
              <a:rPr lang="en-SG" dirty="0">
                <a:solidFill>
                  <a:schemeClr val="tx1">
                    <a:lumMod val="65000"/>
                    <a:lumOff val="35000"/>
                  </a:schemeClr>
                </a:solidFill>
              </a:rPr>
              <a:t> (pre-lesson homework)</a:t>
            </a:r>
          </a:p>
        </p:txBody>
      </p:sp>
      <p:sp>
        <p:nvSpPr>
          <p:cNvPr id="6" name="TextBox 5">
            <a:extLst>
              <a:ext uri="{FF2B5EF4-FFF2-40B4-BE49-F238E27FC236}">
                <a16:creationId xmlns:a16="http://schemas.microsoft.com/office/drawing/2014/main" id="{D324BCFF-EC50-47AE-A2F0-17F6CAFBBBE9}"/>
              </a:ext>
            </a:extLst>
          </p:cNvPr>
          <p:cNvSpPr txBox="1"/>
          <p:nvPr/>
        </p:nvSpPr>
        <p:spPr>
          <a:xfrm>
            <a:off x="6168008" y="3697868"/>
            <a:ext cx="4824536" cy="523220"/>
          </a:xfrm>
          <a:prstGeom prst="rect">
            <a:avLst/>
          </a:prstGeom>
          <a:noFill/>
        </p:spPr>
        <p:txBody>
          <a:bodyPr wrap="square" rtlCol="0">
            <a:spAutoFit/>
          </a:bodyPr>
          <a:lstStyle/>
          <a:p>
            <a:pPr>
              <a:spcAft>
                <a:spcPts val="1000"/>
              </a:spcAft>
            </a:pPr>
            <a:r>
              <a:rPr lang="en-SG" sz="2800" b="1" dirty="0">
                <a:solidFill>
                  <a:schemeClr val="bg1">
                    <a:lumMod val="65000"/>
                  </a:schemeClr>
                </a:solidFill>
                <a:latin typeface="Comic Sans MS" panose="030F0702030302020204" pitchFamily="66" charset="0"/>
              </a:rPr>
              <a:t>Played with it already?</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pPr/>
              <a:t>8</a:t>
            </a:fld>
            <a:endParaRPr lang="en-SG"/>
          </a:p>
        </p:txBody>
      </p:sp>
    </p:spTree>
    <p:extLst>
      <p:ext uri="{BB962C8B-B14F-4D97-AF65-F5344CB8AC3E}">
        <p14:creationId xmlns:p14="http://schemas.microsoft.com/office/powerpoint/2010/main" val="3754983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ellarium - Home | Facebook">
            <a:extLst>
              <a:ext uri="{FF2B5EF4-FFF2-40B4-BE49-F238E27FC236}">
                <a16:creationId xmlns:a16="http://schemas.microsoft.com/office/drawing/2014/main" id="{24E15511-342E-4DB5-BEAC-EFC483291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756" y="1484784"/>
            <a:ext cx="1440160" cy="14401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289A6B7-831E-4B5D-A5C8-BAB009A9FDB0}"/>
              </a:ext>
            </a:extLst>
          </p:cNvPr>
          <p:cNvSpPr txBox="1">
            <a:spLocks/>
          </p:cNvSpPr>
          <p:nvPr/>
        </p:nvSpPr>
        <p:spPr>
          <a:xfrm>
            <a:off x="551384" y="3006081"/>
            <a:ext cx="11031016" cy="114300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dirty="0">
                <a:solidFill>
                  <a:schemeClr val="accent1"/>
                </a:solidFill>
              </a:rPr>
              <a:t>Challenge: </a:t>
            </a:r>
          </a:p>
          <a:p>
            <a:pPr algn="l"/>
            <a:r>
              <a:rPr lang="en-SG" dirty="0">
                <a:solidFill>
                  <a:schemeClr val="accent6"/>
                </a:solidFill>
              </a:rPr>
              <a:t>Use </a:t>
            </a:r>
            <a:r>
              <a:rPr lang="en-SG" dirty="0" err="1">
                <a:solidFill>
                  <a:schemeClr val="accent6"/>
                </a:solidFill>
              </a:rPr>
              <a:t>Stellarium</a:t>
            </a:r>
            <a:r>
              <a:rPr lang="en-SG" dirty="0">
                <a:solidFill>
                  <a:schemeClr val="accent6"/>
                </a:solidFill>
              </a:rPr>
              <a:t> to show the retrograde motion of planets</a:t>
            </a:r>
          </a:p>
        </p:txBody>
      </p:sp>
      <p:sp>
        <p:nvSpPr>
          <p:cNvPr id="4" name="Slide Number Placeholder 3">
            <a:extLst>
              <a:ext uri="{FF2B5EF4-FFF2-40B4-BE49-F238E27FC236}">
                <a16:creationId xmlns:a16="http://schemas.microsoft.com/office/drawing/2014/main" id="{3467E4CD-C9DA-4A7D-ADA4-ABBDAE8E975B}"/>
              </a:ext>
            </a:extLst>
          </p:cNvPr>
          <p:cNvSpPr>
            <a:spLocks noGrp="1"/>
          </p:cNvSpPr>
          <p:nvPr>
            <p:ph type="sldNum" sz="quarter" idx="12"/>
          </p:nvPr>
        </p:nvSpPr>
        <p:spPr/>
        <p:txBody>
          <a:bodyPr/>
          <a:lstStyle/>
          <a:p>
            <a:fld id="{7081BC99-F884-43C5-B753-915CEB8D5D35}" type="slidenum">
              <a:rPr lang="en-SG" smtClean="0"/>
              <a:pPr/>
              <a:t>9</a:t>
            </a:fld>
            <a:endParaRPr lang="en-SG"/>
          </a:p>
        </p:txBody>
      </p:sp>
    </p:spTree>
    <p:extLst>
      <p:ext uri="{BB962C8B-B14F-4D97-AF65-F5344CB8AC3E}">
        <p14:creationId xmlns:p14="http://schemas.microsoft.com/office/powerpoint/2010/main" val="540350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20495</TotalTime>
  <Words>4369</Words>
  <Application>Microsoft Office PowerPoint</Application>
  <PresentationFormat>Widescreen</PresentationFormat>
  <Paragraphs>595</Paragraphs>
  <Slides>62</Slides>
  <Notes>44</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Calibri Light</vt:lpstr>
      <vt:lpstr>Cambria Math</vt:lpstr>
      <vt:lpstr>Comic Sans MS</vt:lpstr>
      <vt:lpstr>Times New Roman</vt:lpstr>
      <vt:lpstr>Office Theme</vt:lpstr>
      <vt:lpstr>SP3176 The Universe  Chapter 1: Discovering our Universe</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Galileo’s sketch and observation of the moon</vt:lpstr>
      <vt:lpstr>Galileo’s sketch and observation of the moon</vt:lpstr>
      <vt:lpstr>Galileo agrees with Da Vinci on “Earthshine”</vt:lpstr>
      <vt:lpstr>PowerPoint Presentation</vt:lpstr>
      <vt:lpstr>PowerPoint Presentation</vt:lpstr>
      <vt:lpstr>PowerPoint Presentation</vt:lpstr>
      <vt:lpstr>PowerPoint Presentation</vt:lpstr>
      <vt:lpstr>PowerPoint Presentation</vt:lpstr>
      <vt:lpstr>Purpose of a Telescope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Universe Lecture 1</dc:title>
  <dc:creator>AdminNUS</dc:creator>
  <cp:lastModifiedBy>Zhi han lim</cp:lastModifiedBy>
  <cp:revision>147</cp:revision>
  <dcterms:created xsi:type="dcterms:W3CDTF">2012-08-06T08:15:27Z</dcterms:created>
  <dcterms:modified xsi:type="dcterms:W3CDTF">2023-08-10T09:49:19Z</dcterms:modified>
</cp:coreProperties>
</file>